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4" r:id="rId2"/>
    <p:sldId id="546" r:id="rId3"/>
    <p:sldId id="11843" r:id="rId4"/>
    <p:sldId id="351" r:id="rId5"/>
    <p:sldId id="352" r:id="rId6"/>
    <p:sldId id="11844" r:id="rId7"/>
    <p:sldId id="354" r:id="rId8"/>
    <p:sldId id="355" r:id="rId9"/>
    <p:sldId id="266" r:id="rId10"/>
    <p:sldId id="357" r:id="rId11"/>
    <p:sldId id="11845" r:id="rId12"/>
    <p:sldId id="269" r:id="rId13"/>
    <p:sldId id="606" r:id="rId14"/>
    <p:sldId id="544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 userDrawn="1">
          <p15:clr>
            <a:srgbClr val="A4A3A4"/>
          </p15:clr>
        </p15:guide>
        <p15:guide id="2" pos="6448" userDrawn="1">
          <p15:clr>
            <a:srgbClr val="A4A3A4"/>
          </p15:clr>
        </p15:guide>
        <p15:guide id="3" pos="5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ia bosco" initials="" lastIdx="8" clrIdx="0"/>
  <p:cmAuthor id="1" name="Francesca Scarsi" initials="FS" lastIdx="5" clrIdx="1">
    <p:extLst>
      <p:ext uri="{19B8F6BF-5375-455C-9EA6-DF929625EA0E}">
        <p15:presenceInfo xmlns:p15="http://schemas.microsoft.com/office/powerpoint/2012/main" userId="S::scarsi@accademiamedicinagenova.onmicrosoft.com::c64dc008-e087-4daf-bdea-97556e218f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01"/>
    <a:srgbClr val="236364"/>
    <a:srgbClr val="E69135"/>
    <a:srgbClr val="5A9393"/>
    <a:srgbClr val="833F47"/>
    <a:srgbClr val="589493"/>
    <a:srgbClr val="1B3969"/>
    <a:srgbClr val="C5C2C2"/>
    <a:srgbClr val="F38D08"/>
    <a:srgbClr val="C3C2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/>
    <p:restoredTop sz="95646" autoAdjust="0"/>
  </p:normalViewPr>
  <p:slideViewPr>
    <p:cSldViewPr snapToGrid="0" snapToObjects="1">
      <p:cViewPr varScale="1">
        <p:scale>
          <a:sx n="118" d="100"/>
          <a:sy n="118" d="100"/>
        </p:scale>
        <p:origin x="864" y="200"/>
      </p:cViewPr>
      <p:guideLst>
        <p:guide orient="horz" pos="754"/>
        <p:guide pos="6448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CDE0D-7C02-6B49-9B3C-7972CBAB0460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142A-BCA7-F647-8F33-D522194E5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14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502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en-US" i="1" u="none" dirty="0"/>
              <a:t>CRS, cytokine release syndrome; CT, chemotherapy; liso-cel, lisocabtagene maraleucel; NCI CTCAE, National Cancer Institute Common Terminology Criteria for Adverse Events; NE, neurologic event; NR, not reported; SoC, standard of care; TEAE, treatment-emergent adverse event.</a:t>
            </a:r>
            <a:endParaRPr lang="en-US" i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704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CBD3C5C-7BA6-4240-820A-B4ED4A8CF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57" y="256940"/>
            <a:ext cx="1340300" cy="276570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B096AE74-7D96-9A40-A324-5F09EC52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10515600" cy="843280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3940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8002AB-53A8-C840-A2E3-227B8BDE7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FE95E3B-643A-7E48-B716-B1F79B6C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B1E80-6637-4C43-98B1-9739EACB6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0FADA3-3F06-5A40-A653-B0AADFC0E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E7ABB0-EF58-4E44-8D87-A9FABCE5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08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B39F9F-32D4-E24A-9C28-9BDF2367F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445E0F-D326-404B-8376-4C40B18DE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3FA9C2-8BB2-3446-8F30-D292F407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E48187-9F18-D74C-99D4-D13F87C47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5C0DF7-4041-B247-80B8-443E82AD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738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96830"/>
            <a:ext cx="10363200" cy="792087"/>
          </a:xfrm>
        </p:spPr>
        <p:txBody>
          <a:bodyPr/>
          <a:lstStyle>
            <a:lvl1pPr algn="r">
              <a:defRPr sz="4800" b="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 bwMode="auto">
          <a:xfrm>
            <a:off x="911424" y="2132856"/>
            <a:ext cx="1036915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44272" indent="-544272">
              <a:buFont typeface="Calibri" pitchFamily="34" charset="0"/>
              <a:buChar char="‒"/>
              <a:defRPr sz="3300"/>
            </a:lvl1pPr>
            <a:lvl2pPr marL="952470" indent="-408204">
              <a:buFont typeface="Arial" pitchFamily="34" charset="0"/>
              <a:buChar char="•"/>
              <a:defRPr sz="2900"/>
            </a:lvl2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31952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1BDA8D-266F-4D59-B123-A1F8408DB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1065" y="1500997"/>
            <a:ext cx="5515096" cy="448255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67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A31428B-1EDB-4885-A12F-2D7A64BBE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5839" y="1500997"/>
            <a:ext cx="5515096" cy="448255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67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2" name="Segnaposto contenuto 3">
            <a:extLst>
              <a:ext uri="{FF2B5EF4-FFF2-40B4-BE49-F238E27FC236}">
                <a16:creationId xmlns:a16="http://schemas.microsoft.com/office/drawing/2014/main" id="{4EE2335D-7F07-420E-8D36-033FAAF6E2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03053" y="6526600"/>
            <a:ext cx="11078131" cy="23083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067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testo 4">
            <a:extLst>
              <a:ext uri="{FF2B5EF4-FFF2-40B4-BE49-F238E27FC236}">
                <a16:creationId xmlns:a16="http://schemas.microsoft.com/office/drawing/2014/main" id="{0814B273-316C-45E5-896D-C030B05197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1070" y="284136"/>
            <a:ext cx="11248484" cy="395288"/>
          </a:xfrm>
        </p:spPr>
        <p:txBody>
          <a:bodyPr vert="horz" lIns="68574" tIns="34289" rIns="68574" bIns="34289" rtlCol="0" anchor="ctr">
            <a:noAutofit/>
          </a:bodyPr>
          <a:lstStyle>
            <a:lvl1pPr>
              <a:defRPr lang="it-IT" sz="2000" b="1" dirty="0">
                <a:solidFill>
                  <a:srgbClr val="EC6221"/>
                </a:solidFill>
                <a:ea typeface="+mj-ea"/>
              </a:defRPr>
            </a:lvl1pPr>
          </a:lstStyle>
          <a:p>
            <a:pPr lvl="0">
              <a:spcBef>
                <a:spcPct val="0"/>
              </a:spcBef>
              <a:buNone/>
            </a:pPr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5992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5029D-CABA-BD46-892C-C0C829C1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C2A27-F5FC-144B-8C0B-4B6BD76DF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95C15D-582D-0C48-BDEB-88B40173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CFEB6C-CA64-E546-90FE-BB7844E73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A588F-F051-3748-8BAD-2890B4F5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9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EB83F1-444F-4748-BF18-66B041B1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20CE8F-5410-9F43-B035-670F247A0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1D638D-BF98-0749-9F84-7102BD6E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8BA2A6-1BA3-B247-999C-1E72B763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D2266C-EA73-A143-9639-9FB8E5CF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7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93EB2B-18E0-DD46-856C-CA4FD80D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B901CD-AFE9-F94E-B585-B07B3BABC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3518B3-7C7E-FF40-AF3F-A088A9ABA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FFB6FF-7390-0D42-B97A-C196643E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4C7FD2-55EA-B542-BEC0-93A08CC7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8B0339-387B-BD47-AEDB-1C900CED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49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2148E5-200B-3542-8D6A-D8E647B0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ECC428-F9E9-6147-A80D-F0AF645E4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F2C165-644E-E847-8FAE-476B09DD8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A32B168-E035-4B49-85DA-D13186424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332936-4637-5549-BB8A-45CA74E2F7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116D2B-C910-0A4D-981A-65B3DA99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8BE182-DA04-5845-B614-087556D0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8B65672-6040-714E-9B1F-8B47E630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28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35D20-5B33-5B48-9632-E19473A7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89C7990-E9F3-224A-B74C-C21B133F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D57C3F-3009-3D4D-B231-E0979052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BDD1331-00B6-B545-9EB0-0D8EBCD7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841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75C9A1-7EBE-4C4E-A8B4-60C10EC0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4D6C35-4D10-574B-9D41-C359E373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2C6106-ACA1-C449-BAA2-4976C59E4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53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082D8A-3C5B-E047-A999-306180BB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02ABEC-3536-F84E-91EB-7D3745BF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60BF6C-B860-C949-ADC6-59A2FA26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A15C7-990B-8A4D-9809-3473C75A7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994B6FF-D622-3C4E-8E2F-70223B82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E53DD7-F3BC-0E47-A160-8B0A1689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93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20346-B4D6-E340-BBD3-063DB0EB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C06AF1-19B4-684D-BD0D-01672BB9E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00C63B-1CF6-2D45-B5B4-139C9728F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6E7B80-70D7-FA43-9C1B-1F59F3D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29/08/22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1A1BF8-6861-6F4A-8018-ABCA0111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77765F-0422-174D-886B-979280EC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43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22B8A0-C1B2-3740-BEF9-EEA59544D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28D692-5C6E-EE45-AFF6-BA9C6B833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A4A8DB4-6D24-434D-AF47-D4DB3C8E07A4}" type="datetimeFigureOut">
              <a:rPr lang="it-IT" smtClean="0"/>
              <a:pPr/>
              <a:t>29/08/22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68D769-7756-8C4F-88E5-DD8B9BF5D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D3FA7-FCA2-664C-90D7-9BFFD932C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F727DFF-3C89-F34E-A178-13EE1AE2F3EF}"/>
              </a:ext>
            </a:extLst>
          </p:cNvPr>
          <p:cNvSpPr/>
          <p:nvPr userDrawn="1"/>
        </p:nvSpPr>
        <p:spPr>
          <a:xfrm>
            <a:off x="1" y="0"/>
            <a:ext cx="1642414" cy="843280"/>
          </a:xfrm>
          <a:prstGeom prst="rect">
            <a:avLst/>
          </a:prstGeom>
          <a:solidFill>
            <a:srgbClr val="22222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E670DA76-752F-9342-AA57-2E2BD617F6F3}"/>
              </a:ext>
            </a:extLst>
          </p:cNvPr>
          <p:cNvCxnSpPr>
            <a:cxnSpLocks/>
          </p:cNvCxnSpPr>
          <p:nvPr userDrawn="1"/>
        </p:nvCxnSpPr>
        <p:spPr>
          <a:xfrm>
            <a:off x="-4665" y="850270"/>
            <a:ext cx="12196665" cy="0"/>
          </a:xfrm>
          <a:prstGeom prst="line">
            <a:avLst/>
          </a:prstGeom>
          <a:ln w="38100"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B8BE4464-490D-F54C-9C76-2349BF7E17CD}"/>
              </a:ext>
            </a:extLst>
          </p:cNvPr>
          <p:cNvSpPr/>
          <p:nvPr userDrawn="1"/>
        </p:nvSpPr>
        <p:spPr>
          <a:xfrm>
            <a:off x="1649399" y="0"/>
            <a:ext cx="10542600" cy="84328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DCDEBB-B73B-424C-8CB0-AE0B07C7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-2064"/>
            <a:ext cx="10542601" cy="843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D9684134-D7D0-2349-98BD-D66197A86B2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9718" y="274439"/>
            <a:ext cx="1402980" cy="29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3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95DFE515-716E-2345-B792-20BCF7BB45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pianta, tavolo, albero, fiore&#10;&#10;Descrizione generata automaticamente">
            <a:extLst>
              <a:ext uri="{FF2B5EF4-FFF2-40B4-BE49-F238E27FC236}">
                <a16:creationId xmlns:a16="http://schemas.microsoft.com/office/drawing/2014/main" id="{BB669210-31F8-484E-99B1-162369A0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80" r="22139" b="2987"/>
          <a:stretch/>
        </p:blipFill>
        <p:spPr>
          <a:xfrm>
            <a:off x="673105" y="2132833"/>
            <a:ext cx="6262750" cy="605822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9F9BED91-7711-3545-ADCA-A57F5D2352F6}"/>
              </a:ext>
            </a:extLst>
          </p:cNvPr>
          <p:cNvSpPr/>
          <p:nvPr/>
        </p:nvSpPr>
        <p:spPr>
          <a:xfrm>
            <a:off x="2272782" y="908474"/>
            <a:ext cx="2330031" cy="233003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Immagine che contiene fiore, frutta, albero&#10;&#10;Descrizione generata automaticamente">
            <a:extLst>
              <a:ext uri="{FF2B5EF4-FFF2-40B4-BE49-F238E27FC236}">
                <a16:creationId xmlns:a16="http://schemas.microsoft.com/office/drawing/2014/main" id="{AE4EB5AA-09A8-3841-ABEB-7D4D2D1E7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40" t="2906" r="10948" b="2020"/>
          <a:stretch/>
        </p:blipFill>
        <p:spPr>
          <a:xfrm>
            <a:off x="5936012" y="-744725"/>
            <a:ext cx="5118913" cy="506145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0" name="Ovale 19">
            <a:extLst>
              <a:ext uri="{FF2B5EF4-FFF2-40B4-BE49-F238E27FC236}">
                <a16:creationId xmlns:a16="http://schemas.microsoft.com/office/drawing/2014/main" id="{D9B4B8A7-0030-7C4F-8577-F9ECA11C3EFD}"/>
              </a:ext>
            </a:extLst>
          </p:cNvPr>
          <p:cNvSpPr/>
          <p:nvPr/>
        </p:nvSpPr>
        <p:spPr>
          <a:xfrm>
            <a:off x="7484971" y="3230085"/>
            <a:ext cx="2144051" cy="214405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ADC5D1CB-A0EB-B641-AB71-B6852CD8CB21}"/>
              </a:ext>
            </a:extLst>
          </p:cNvPr>
          <p:cNvGrpSpPr/>
          <p:nvPr/>
        </p:nvGrpSpPr>
        <p:grpSpPr>
          <a:xfrm>
            <a:off x="3555263" y="399884"/>
            <a:ext cx="4607170" cy="6058223"/>
            <a:chOff x="3555263" y="399884"/>
            <a:chExt cx="4607170" cy="6058223"/>
          </a:xfrm>
        </p:grpSpPr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B3C21876-ACF0-0343-8CF8-A4E417E69D94}"/>
                </a:ext>
              </a:extLst>
            </p:cNvPr>
            <p:cNvSpPr/>
            <p:nvPr/>
          </p:nvSpPr>
          <p:spPr>
            <a:xfrm>
              <a:off x="3555263" y="399884"/>
              <a:ext cx="4607170" cy="6058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dist="38100" dir="2700000" sx="101000" sy="101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1718DD1C-5A9B-0E40-9300-27E53007110B}"/>
                </a:ext>
              </a:extLst>
            </p:cNvPr>
            <p:cNvSpPr txBox="1"/>
            <p:nvPr/>
          </p:nvSpPr>
          <p:spPr>
            <a:xfrm>
              <a:off x="4076576" y="2564629"/>
              <a:ext cx="3615452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L'uso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precoce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delle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CAR-T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nei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linfomi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diffusi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a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grandi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cellule in prima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recidiva</a:t>
              </a:r>
              <a:r>
                <a:rPr lang="en-GB" sz="2400" dirty="0">
                  <a:solidFill>
                    <a:srgbClr val="F38D08"/>
                  </a:solidFill>
                  <a:cs typeface="Arial" panose="020B0604020202020204" pitchFamily="34" charset="0"/>
                </a:rPr>
                <a:t> o </a:t>
              </a:r>
              <a:r>
                <a:rPr lang="en-GB" sz="2400" dirty="0" err="1">
                  <a:solidFill>
                    <a:srgbClr val="F38D08"/>
                  </a:solidFill>
                  <a:cs typeface="Arial" panose="020B0604020202020204" pitchFamily="34" charset="0"/>
                </a:rPr>
                <a:t>chemio-refrattari</a:t>
              </a:r>
              <a:endParaRPr lang="en-GB" sz="2400" dirty="0">
                <a:solidFill>
                  <a:srgbClr val="F38D08"/>
                </a:solidFill>
                <a:cs typeface="Arial" panose="020B0604020202020204" pitchFamily="34" charset="0"/>
              </a:endParaRPr>
            </a:p>
          </p:txBody>
        </p:sp>
        <p:cxnSp>
          <p:nvCxnSpPr>
            <p:cNvPr id="23" name="Connettore 1 22">
              <a:extLst>
                <a:ext uri="{FF2B5EF4-FFF2-40B4-BE49-F238E27FC236}">
                  <a16:creationId xmlns:a16="http://schemas.microsoft.com/office/drawing/2014/main" id="{6E0E515D-0DC3-E949-B01B-668F39781D02}"/>
                </a:ext>
              </a:extLst>
            </p:cNvPr>
            <p:cNvCxnSpPr/>
            <p:nvPr/>
          </p:nvCxnSpPr>
          <p:spPr>
            <a:xfrm>
              <a:off x="4053697" y="2492050"/>
              <a:ext cx="3610303" cy="0"/>
            </a:xfrm>
            <a:prstGeom prst="line">
              <a:avLst/>
            </a:prstGeom>
            <a:ln>
              <a:solidFill>
                <a:srgbClr val="2363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>
              <a:extLst>
                <a:ext uri="{FF2B5EF4-FFF2-40B4-BE49-F238E27FC236}">
                  <a16:creationId xmlns:a16="http://schemas.microsoft.com/office/drawing/2014/main" id="{0398D16D-8089-D043-9255-0DEE10E1217D}"/>
                </a:ext>
              </a:extLst>
            </p:cNvPr>
            <p:cNvCxnSpPr/>
            <p:nvPr/>
          </p:nvCxnSpPr>
          <p:spPr>
            <a:xfrm>
              <a:off x="4053697" y="4048393"/>
              <a:ext cx="3610303" cy="0"/>
            </a:xfrm>
            <a:prstGeom prst="line">
              <a:avLst/>
            </a:prstGeom>
            <a:ln>
              <a:solidFill>
                <a:srgbClr val="2363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E611CCD6-86E7-0C4C-9C3B-294312CD3860}"/>
                </a:ext>
              </a:extLst>
            </p:cNvPr>
            <p:cNvSpPr/>
            <p:nvPr/>
          </p:nvSpPr>
          <p:spPr>
            <a:xfrm>
              <a:off x="3555263" y="4150849"/>
              <a:ext cx="460717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GB" altLang="it-IT" sz="1600" b="1" dirty="0">
                  <a:cs typeface="Arial" panose="020B0604020202020204" pitchFamily="34" charset="0"/>
                </a:rPr>
                <a:t>Umberto </a:t>
              </a:r>
              <a:r>
                <a:rPr lang="en-GB" altLang="it-IT" sz="1600" b="1" dirty="0" err="1">
                  <a:cs typeface="Arial" panose="020B0604020202020204" pitchFamily="34" charset="0"/>
                </a:rPr>
                <a:t>Vitolo</a:t>
              </a:r>
              <a:endParaRPr lang="en-GB" altLang="it-IT" sz="1600" b="1" dirty="0">
                <a:cs typeface="Arial" panose="020B0604020202020204" pitchFamily="34" charset="0"/>
              </a:endParaRPr>
            </a:p>
            <a:p>
              <a:pPr algn="ctr">
                <a:spcBef>
                  <a:spcPts val="1200"/>
                </a:spcBef>
              </a:pPr>
              <a:r>
                <a:rPr lang="en-GB" altLang="it-IT" sz="1400" dirty="0" err="1">
                  <a:cs typeface="Arial" panose="020B0604020202020204" pitchFamily="34" charset="0"/>
                </a:rPr>
                <a:t>Candiolo</a:t>
              </a:r>
              <a:r>
                <a:rPr lang="en-GB" altLang="it-IT" sz="1400" dirty="0">
                  <a:cs typeface="Arial" panose="020B0604020202020204" pitchFamily="34" charset="0"/>
                </a:rPr>
                <a:t> Cancer Institute </a:t>
              </a:r>
              <a:br>
                <a:rPr lang="en-GB" altLang="it-IT" sz="1400" dirty="0">
                  <a:cs typeface="Arial" panose="020B0604020202020204" pitchFamily="34" charset="0"/>
                </a:rPr>
              </a:br>
              <a:r>
                <a:rPr lang="en-GB" altLang="it-IT" sz="1400" dirty="0">
                  <a:cs typeface="Arial" panose="020B0604020202020204" pitchFamily="34" charset="0"/>
                </a:rPr>
                <a:t>Fondazione del Piemonte per </a:t>
              </a:r>
              <a:r>
                <a:rPr lang="en-GB" altLang="it-IT" sz="1400" dirty="0" err="1">
                  <a:cs typeface="Arial" panose="020B0604020202020204" pitchFamily="34" charset="0"/>
                </a:rPr>
                <a:t>l’Oncologia</a:t>
              </a:r>
              <a:r>
                <a:rPr lang="en-GB" altLang="it-IT" sz="1400" dirty="0">
                  <a:cs typeface="Arial" panose="020B0604020202020204" pitchFamily="34" charset="0"/>
                </a:rPr>
                <a:t>-IRCCS</a:t>
              </a:r>
              <a:br>
                <a:rPr lang="en-GB" altLang="it-IT" sz="1400" dirty="0">
                  <a:cs typeface="Arial" panose="020B0604020202020204" pitchFamily="34" charset="0"/>
                </a:rPr>
              </a:br>
              <a:r>
                <a:rPr lang="en-GB" altLang="it-IT" sz="1400" dirty="0" err="1">
                  <a:cs typeface="Arial" panose="020B0604020202020204" pitchFamily="34" charset="0"/>
                </a:rPr>
                <a:t>Candiolo</a:t>
              </a:r>
              <a:r>
                <a:rPr lang="en-GB" altLang="it-IT" sz="1400" dirty="0">
                  <a:cs typeface="Arial" panose="020B0604020202020204" pitchFamily="34" charset="0"/>
                </a:rPr>
                <a:t>, Torino</a:t>
              </a:r>
            </a:p>
            <a:p>
              <a:pPr algn="ctr">
                <a:spcBef>
                  <a:spcPts val="1200"/>
                </a:spcBef>
              </a:pPr>
              <a:endParaRPr lang="en-GB" altLang="it-IT" sz="1200" dirty="0" err="1">
                <a:cs typeface="Arial" panose="020B0604020202020204" pitchFamily="34" charset="0"/>
              </a:endParaRPr>
            </a:p>
          </p:txBody>
        </p:sp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32D5D4DE-9483-1D4D-A9BF-C21F1774F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1580" y="1455280"/>
              <a:ext cx="2950177" cy="6103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05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795887"/>
              </p:ext>
            </p:extLst>
          </p:nvPr>
        </p:nvGraphicFramePr>
        <p:xfrm>
          <a:off x="1314716" y="1173138"/>
          <a:ext cx="9775823" cy="5156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9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3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0907"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 marT="41564" marB="41564"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ZUMA  7</a:t>
                      </a:r>
                      <a:br>
                        <a:rPr lang="en-US" sz="1600" b="1" dirty="0">
                          <a:latin typeface="+mn-lt"/>
                        </a:rPr>
                      </a:br>
                      <a:r>
                        <a:rPr lang="en-US" sz="1600" b="1" dirty="0">
                          <a:latin typeface="+mn-lt"/>
                        </a:rPr>
                        <a:t> </a:t>
                      </a:r>
                      <a:r>
                        <a:rPr lang="en-US" sz="1600" b="1" dirty="0" err="1">
                          <a:latin typeface="+mn-lt"/>
                        </a:rPr>
                        <a:t>Axi</a:t>
                      </a:r>
                      <a:r>
                        <a:rPr lang="en-US" sz="1600" b="1" dirty="0">
                          <a:latin typeface="+mn-lt"/>
                        </a:rPr>
                        <a:t> cell group</a:t>
                      </a:r>
                      <a:endParaRPr lang="it-IT" sz="1600" b="1" dirty="0">
                        <a:latin typeface="+mn-lt"/>
                      </a:endParaRPr>
                    </a:p>
                  </a:txBody>
                  <a:tcPr marT="41564" marB="41564"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BELINDA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Tisagenlecleucel</a:t>
                      </a:r>
                      <a:endParaRPr lang="it-IT" sz="1600" b="1" dirty="0">
                        <a:latin typeface="+mn-lt"/>
                      </a:endParaRPr>
                    </a:p>
                  </a:txBody>
                  <a:tcPr marT="41564" marB="41564"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+mn-lt"/>
                        </a:rPr>
                        <a:t>ZUMA 7 </a:t>
                      </a:r>
                    </a:p>
                    <a:p>
                      <a:pPr algn="ctr"/>
                      <a:r>
                        <a:rPr lang="it-IT" sz="1600" b="1" dirty="0">
                          <a:latin typeface="+mn-lt"/>
                        </a:rPr>
                        <a:t>SOC</a:t>
                      </a:r>
                    </a:p>
                  </a:txBody>
                  <a:tcPr marT="41564" marB="41564"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latin typeface="+mn-lt"/>
                        </a:rPr>
                        <a:t>BELINDA </a:t>
                      </a:r>
                    </a:p>
                    <a:p>
                      <a:pPr algn="ctr"/>
                      <a:r>
                        <a:rPr lang="it-IT" sz="1600" b="1" dirty="0">
                          <a:latin typeface="+mn-lt"/>
                        </a:rPr>
                        <a:t>SOC</a:t>
                      </a:r>
                    </a:p>
                  </a:txBody>
                  <a:tcPr marT="41564" marB="41564"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Primary</a:t>
                      </a:r>
                      <a:r>
                        <a:rPr lang="it-IT" sz="1300" b="1" dirty="0"/>
                        <a:t>  end </a:t>
                      </a:r>
                      <a:r>
                        <a:rPr lang="it-IT" sz="1300" b="1" dirty="0" err="1"/>
                        <a:t>point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EFS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EFS after 12 weeks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EFS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dirty="0"/>
                        <a:t>EFS after 12 weeks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/>
                        <a:t>No </a:t>
                      </a:r>
                      <a:r>
                        <a:rPr lang="it-IT" sz="1300" b="1" dirty="0" err="1"/>
                        <a:t>patients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180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162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179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160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368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Disease</a:t>
                      </a:r>
                      <a:r>
                        <a:rPr lang="it-IT" sz="1300" b="1" dirty="0"/>
                        <a:t> status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r>
                        <a:rPr lang="it-IT" sz="1300" b="1" dirty="0"/>
                        <a:t>RR &lt; 12 </a:t>
                      </a:r>
                      <a:r>
                        <a:rPr lang="it-IT" sz="1300" b="1" dirty="0" err="1"/>
                        <a:t>mo</a:t>
                      </a:r>
                      <a:r>
                        <a:rPr lang="it-IT" sz="1300" b="1" dirty="0"/>
                        <a:t> no </a:t>
                      </a:r>
                      <a:r>
                        <a:rPr lang="it-IT" sz="1300" b="1" dirty="0" err="1"/>
                        <a:t>impeding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organ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comprimise</a:t>
                      </a:r>
                      <a:endParaRPr lang="it-IT" sz="1300" b="1" dirty="0"/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b="1" dirty="0"/>
                        <a:t>RR &lt; 12 </a:t>
                      </a:r>
                      <a:r>
                        <a:rPr lang="it-IT" sz="1300" b="1" dirty="0" err="1"/>
                        <a:t>mo</a:t>
                      </a:r>
                      <a:r>
                        <a:rPr lang="it-IT" sz="1300" b="1" dirty="0"/>
                        <a:t> ASCT </a:t>
                      </a:r>
                      <a:r>
                        <a:rPr lang="it-IT" sz="1300" b="1" dirty="0" err="1"/>
                        <a:t>eligible</a:t>
                      </a:r>
                      <a:endParaRPr lang="it-IT" sz="1300" b="1" dirty="0"/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RR &lt; 12 </a:t>
                      </a:r>
                      <a:r>
                        <a:rPr kumimoji="0" lang="it-IT" sz="13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</a:t>
                      </a:r>
                      <a:r>
                        <a:rPr kumimoji="0" lang="it-IT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non </a:t>
                      </a:r>
                      <a:r>
                        <a:rPr kumimoji="0" lang="it-IT" sz="13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impeding</a:t>
                      </a:r>
                      <a:r>
                        <a:rPr kumimoji="0" lang="it-IT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3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organ</a:t>
                      </a:r>
                      <a:r>
                        <a:rPr kumimoji="0" lang="it-IT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it-IT" sz="13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comprimise</a:t>
                      </a:r>
                      <a:endParaRPr lang="it-IT" sz="1300" b="1" dirty="0"/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300" b="1" dirty="0"/>
                        <a:t>RR &lt; 12 mo ASCT eligible</a:t>
                      </a:r>
                    </a:p>
                    <a:p>
                      <a:endParaRPr lang="it-IT" sz="1600" b="1" dirty="0"/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Bridging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therapy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Only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glucorticoids</a:t>
                      </a:r>
                      <a:endParaRPr lang="it-IT" sz="1300" b="1" dirty="0"/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300" b="1" dirty="0"/>
                        <a:t>Yes </a:t>
                      </a:r>
                      <a:r>
                        <a:rPr lang="it-IT" sz="1300" b="1" dirty="0" err="1"/>
                        <a:t>Chemotherapy</a:t>
                      </a:r>
                      <a:r>
                        <a:rPr lang="it-IT" sz="1300" b="1" dirty="0"/>
                        <a:t> 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 NA</a:t>
                      </a:r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NA</a:t>
                      </a:r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528">
                <a:tc>
                  <a:txBody>
                    <a:bodyPr/>
                    <a:lstStyle/>
                    <a:p>
                      <a:r>
                        <a:rPr lang="it-IT" sz="1300" b="1" dirty="0"/>
                        <a:t>DLBCL </a:t>
                      </a:r>
                    </a:p>
                    <a:p>
                      <a:r>
                        <a:rPr lang="it-IT" sz="1300" b="1" dirty="0"/>
                        <a:t>DLBCL-DH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126(70)</a:t>
                      </a:r>
                    </a:p>
                    <a:p>
                      <a:pPr algn="ctr"/>
                      <a:r>
                        <a:rPr lang="it-IT" sz="1300" b="0" dirty="0"/>
                        <a:t>  31(17)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101(62)</a:t>
                      </a:r>
                    </a:p>
                    <a:p>
                      <a:pPr algn="ctr"/>
                      <a:r>
                        <a:rPr lang="it-IT" sz="1300" b="0" dirty="0"/>
                        <a:t>  32(20)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120(67)</a:t>
                      </a:r>
                    </a:p>
                    <a:p>
                      <a:pPr algn="ctr"/>
                      <a:r>
                        <a:rPr lang="it-IT" sz="1300" b="0" dirty="0"/>
                        <a:t>  25(14)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112(70)</a:t>
                      </a:r>
                    </a:p>
                    <a:p>
                      <a:pPr algn="ctr"/>
                      <a:r>
                        <a:rPr lang="it-IT" sz="1300" b="0" dirty="0"/>
                        <a:t>  19 (12)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/>
                        <a:t>ABC </a:t>
                      </a:r>
                      <a:r>
                        <a:rPr lang="it-IT" sz="1300" b="1" dirty="0" err="1"/>
                        <a:t>type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16 (9)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52(32)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9(5)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42 (26)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/>
                        <a:t>Progressive </a:t>
                      </a:r>
                      <a:r>
                        <a:rPr lang="it-IT" sz="1300" b="1" dirty="0" err="1"/>
                        <a:t>disease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prior</a:t>
                      </a:r>
                      <a:r>
                        <a:rPr lang="it-IT" sz="1300" b="1" dirty="0"/>
                        <a:t> CART 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2(1)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42(26)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Received</a:t>
                      </a:r>
                      <a:r>
                        <a:rPr lang="it-IT" sz="1300" b="1" dirty="0"/>
                        <a:t> CART  </a:t>
                      </a:r>
                      <a:r>
                        <a:rPr lang="it-IT" sz="1300" b="1" dirty="0" err="1"/>
                        <a:t>infusion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170(94)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155(96)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Received</a:t>
                      </a:r>
                      <a:r>
                        <a:rPr lang="it-IT" sz="1300" b="1" dirty="0"/>
                        <a:t> ASCT on </a:t>
                      </a:r>
                      <a:r>
                        <a:rPr lang="it-IT" sz="1300" b="1" dirty="0" err="1"/>
                        <a:t>study</a:t>
                      </a:r>
                      <a:endParaRPr lang="it-IT" sz="1300" b="1" dirty="0"/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64(36)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52(32)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191">
                <a:tc>
                  <a:txBody>
                    <a:bodyPr/>
                    <a:lstStyle/>
                    <a:p>
                      <a:r>
                        <a:rPr lang="it-IT" sz="1300" b="1" dirty="0"/>
                        <a:t>M. </a:t>
                      </a:r>
                      <a:r>
                        <a:rPr lang="it-IT" sz="1300" b="1" dirty="0" err="1"/>
                        <a:t>days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from</a:t>
                      </a:r>
                      <a:r>
                        <a:rPr lang="it-IT" sz="1300" b="1" dirty="0"/>
                        <a:t> </a:t>
                      </a:r>
                      <a:r>
                        <a:rPr lang="it-IT" sz="1300" b="1" dirty="0" err="1"/>
                        <a:t>enrollment</a:t>
                      </a:r>
                      <a:r>
                        <a:rPr lang="it-IT" sz="1300" b="1" dirty="0"/>
                        <a:t> to CART </a:t>
                      </a:r>
                      <a:r>
                        <a:rPr lang="it-IT" sz="1300" b="1" dirty="0" err="1"/>
                        <a:t>infus</a:t>
                      </a:r>
                      <a:r>
                        <a:rPr lang="it-IT" sz="1300" b="1" dirty="0"/>
                        <a:t>. 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29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52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 err="1"/>
                        <a:t>M.Time</a:t>
                      </a:r>
                      <a:r>
                        <a:rPr lang="it-IT" sz="1300" b="1" dirty="0"/>
                        <a:t> days  to CART release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13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23 U.S, 28 non US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NA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7127">
                <a:tc>
                  <a:txBody>
                    <a:bodyPr/>
                    <a:lstStyle/>
                    <a:p>
                      <a:r>
                        <a:rPr lang="it-IT" sz="1300" b="1" dirty="0"/>
                        <a:t>Complete </a:t>
                      </a:r>
                      <a:r>
                        <a:rPr lang="it-IT" sz="1300" b="1" dirty="0" err="1"/>
                        <a:t>response</a:t>
                      </a:r>
                      <a:r>
                        <a:rPr lang="it-IT" sz="1300" b="1" dirty="0"/>
                        <a:t> (CR) %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65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1" dirty="0"/>
                        <a:t>28</a:t>
                      </a:r>
                    </a:p>
                  </a:txBody>
                  <a:tcPr marT="41564" marB="41564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32</a:t>
                      </a:r>
                    </a:p>
                  </a:txBody>
                  <a:tcPr marT="41564" marB="4156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b="0" dirty="0"/>
                        <a:t>28</a:t>
                      </a:r>
                    </a:p>
                  </a:txBody>
                  <a:tcPr marT="41564" marB="41564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555813-E547-E143-86A0-D012EB128172}"/>
              </a:ext>
            </a:extLst>
          </p:cNvPr>
          <p:cNvSpPr txBox="1">
            <a:spLocks/>
          </p:cNvSpPr>
          <p:nvPr/>
        </p:nvSpPr>
        <p:spPr>
          <a:xfrm>
            <a:off x="391066" y="245003"/>
            <a:ext cx="11800935" cy="681068"/>
          </a:xfrm>
          <a:prstGeom prst="rect">
            <a:avLst/>
          </a:prstGeom>
        </p:spPr>
        <p:txBody>
          <a:bodyPr vert="horz" lIns="91424" tIns="45719" rIns="91424" bIns="45719" rtlCol="0" anchor="ctr">
            <a:noAutofit/>
          </a:bodyPr>
          <a:lstStyle/>
          <a:p>
            <a:pPr algn="ctr" defTabSz="685666">
              <a:spcAft>
                <a:spcPts val="600"/>
              </a:spcAft>
              <a:buClr>
                <a:srgbClr val="EC6221"/>
              </a:buClr>
              <a:defRPr/>
            </a:pPr>
            <a:endParaRPr lang="en-US" sz="2667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01F7601-7FFD-B141-9EBB-5363AEBFC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Arial" panose="020B0604020202020204" pitchFamily="34" charset="0"/>
              </a:rPr>
              <a:t>Clinical  and biological characteristics of  ZUMA 7 and BELINDA trial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871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6CF649-06C8-4340-AB88-1E0478E53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TRANSFORM: study design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B6C8616-A531-B043-8C89-2F5BC98E7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9599"/>
            <a:ext cx="12192000" cy="473880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15D3E7CE-CC93-2549-8C2E-C6443EFBE2E1}"/>
              </a:ext>
            </a:extLst>
          </p:cNvPr>
          <p:cNvSpPr/>
          <p:nvPr/>
        </p:nvSpPr>
        <p:spPr>
          <a:xfrm>
            <a:off x="478359" y="3085606"/>
            <a:ext cx="2846732" cy="365166"/>
          </a:xfrm>
          <a:prstGeom prst="rect">
            <a:avLst/>
          </a:prstGeom>
          <a:noFill/>
          <a:ln w="285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36">
              <a:defRPr/>
            </a:pPr>
            <a:endParaRPr lang="it-IT" sz="1867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C1621D9-A6B3-3343-B201-1675E39E210D}"/>
              </a:ext>
            </a:extLst>
          </p:cNvPr>
          <p:cNvSpPr/>
          <p:nvPr/>
        </p:nvSpPr>
        <p:spPr>
          <a:xfrm>
            <a:off x="4096987" y="2412670"/>
            <a:ext cx="1444831" cy="450273"/>
          </a:xfrm>
          <a:prstGeom prst="rect">
            <a:avLst/>
          </a:prstGeom>
          <a:noFill/>
          <a:ln w="285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36">
              <a:defRPr/>
            </a:pPr>
            <a:endParaRPr lang="it-IT" sz="1867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5CCEB36-60E6-944D-BD10-AC4AB321B70E}"/>
              </a:ext>
            </a:extLst>
          </p:cNvPr>
          <p:cNvSpPr/>
          <p:nvPr/>
        </p:nvSpPr>
        <p:spPr>
          <a:xfrm>
            <a:off x="730333" y="5149216"/>
            <a:ext cx="3232067" cy="502722"/>
          </a:xfrm>
          <a:prstGeom prst="rect">
            <a:avLst/>
          </a:prstGeom>
          <a:noFill/>
          <a:ln w="285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36">
              <a:defRPr/>
            </a:pPr>
            <a:endParaRPr lang="it-IT" sz="1867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A4442D7C-ED83-C54C-8133-854DFE5AC63E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Kamdar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M et al. (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Abstr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91.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Oral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presentation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) ASH meeting 2021.</a:t>
            </a:r>
          </a:p>
        </p:txBody>
      </p:sp>
    </p:spTree>
    <p:extLst>
      <p:ext uri="{BB962C8B-B14F-4D97-AF65-F5344CB8AC3E}">
        <p14:creationId xmlns:p14="http://schemas.microsoft.com/office/powerpoint/2010/main" val="80779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06394345-38C8-214B-9051-DDD9E52E8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786" y="1049131"/>
            <a:ext cx="4005079" cy="3108236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5581495" y="3003705"/>
            <a:ext cx="805309" cy="4471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3" name="CasellaDiTesto 12"/>
          <p:cNvSpPr txBox="1"/>
          <p:nvPr/>
        </p:nvSpPr>
        <p:spPr>
          <a:xfrm>
            <a:off x="1518648" y="4594667"/>
            <a:ext cx="2402261" cy="307777"/>
          </a:xfrm>
          <a:prstGeom prst="rect">
            <a:avLst/>
          </a:prstGeom>
          <a:noFill/>
          <a:ln>
            <a:solidFill>
              <a:srgbClr val="FF5B01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b="1" dirty="0" err="1"/>
              <a:t>Median</a:t>
            </a:r>
            <a:r>
              <a:rPr lang="it-IT" sz="1400" b="1" dirty="0"/>
              <a:t> Follow up 6.2 </a:t>
            </a:r>
            <a:r>
              <a:rPr lang="it-IT" sz="1400" b="1" dirty="0" err="1"/>
              <a:t>months</a:t>
            </a:r>
            <a:endParaRPr lang="it-IT" sz="1400" b="1" dirty="0"/>
          </a:p>
        </p:txBody>
      </p:sp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80429EF7-C26A-EA41-9C64-9AA15C18F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5825466"/>
              </p:ext>
            </p:extLst>
          </p:nvPr>
        </p:nvGraphicFramePr>
        <p:xfrm>
          <a:off x="1518648" y="5255474"/>
          <a:ext cx="3795217" cy="95266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616436">
                  <a:extLst>
                    <a:ext uri="{9D8B030D-6E8A-4147-A177-3AD203B41FA5}">
                      <a16:colId xmlns:a16="http://schemas.microsoft.com/office/drawing/2014/main" val="1916807986"/>
                    </a:ext>
                  </a:extLst>
                </a:gridCol>
                <a:gridCol w="2178781">
                  <a:extLst>
                    <a:ext uri="{9D8B030D-6E8A-4147-A177-3AD203B41FA5}">
                      <a16:colId xmlns:a16="http://schemas.microsoft.com/office/drawing/2014/main" val="1191553867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EFS </a:t>
                      </a:r>
                      <a:r>
                        <a:rPr lang="en-US" sz="13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mediana</a:t>
                      </a:r>
                      <a:r>
                        <a:rPr lang="en-US" sz="13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 (95% CI), </a:t>
                      </a:r>
                      <a:r>
                        <a:rPr lang="en-US" sz="13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mesi</a:t>
                      </a:r>
                      <a:endParaRPr lang="en-US" sz="13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132236"/>
                  </a:ext>
                </a:extLst>
              </a:tr>
              <a:tr h="27313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err="1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Liso-cel</a:t>
                      </a:r>
                      <a:r>
                        <a:rPr lang="en-US" sz="1300" b="1" dirty="0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 (N=92)</a:t>
                      </a: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10.1 (6.1–non</a:t>
                      </a:r>
                      <a:r>
                        <a:rPr lang="en-US" sz="1300" b="1" kern="1200" baseline="0" dirty="0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 </a:t>
                      </a:r>
                      <a:r>
                        <a:rPr lang="en-US" sz="1300" b="1" kern="1200" baseline="0" dirty="0" err="1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raggiunta</a:t>
                      </a:r>
                      <a:r>
                        <a:rPr lang="en-US" sz="1300" b="1" kern="1200" dirty="0">
                          <a:solidFill>
                            <a:srgbClr val="FF5B0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)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30121"/>
                  </a:ext>
                </a:extLst>
              </a:tr>
              <a:tr h="27313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SOC (N=92)</a:t>
                      </a: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2.3 (2.2–4.3)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933383"/>
                  </a:ext>
                </a:extLst>
              </a:tr>
            </a:tbl>
          </a:graphicData>
        </a:graphic>
      </p:graphicFrame>
      <p:sp>
        <p:nvSpPr>
          <p:cNvPr id="20" name="CasellaDiTesto 19"/>
          <p:cNvSpPr txBox="1"/>
          <p:nvPr/>
        </p:nvSpPr>
        <p:spPr>
          <a:xfrm>
            <a:off x="6878137" y="4583329"/>
            <a:ext cx="1711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cs typeface="Arial"/>
              </a:rPr>
              <a:t>End </a:t>
            </a:r>
            <a:r>
              <a:rPr lang="it-IT" sz="1400" b="1" dirty="0" err="1">
                <a:cs typeface="Arial"/>
              </a:rPr>
              <a:t>point</a:t>
            </a:r>
            <a:r>
              <a:rPr lang="it-IT" sz="1400" b="1" dirty="0">
                <a:cs typeface="Arial"/>
              </a:rPr>
              <a:t> secondari: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6923333" y="5025121"/>
            <a:ext cx="4305899" cy="111793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ORR:  </a:t>
            </a:r>
            <a:r>
              <a:rPr lang="it-IT" sz="1333" dirty="0">
                <a:solidFill>
                  <a:srgbClr val="4BACC6"/>
                </a:solidFill>
                <a:cs typeface="Arial"/>
              </a:rPr>
              <a:t>86%</a:t>
            </a:r>
            <a:r>
              <a:rPr lang="it-IT" sz="1333" dirty="0">
                <a:cs typeface="Arial"/>
              </a:rPr>
              <a:t> vs. 48% </a:t>
            </a:r>
            <a:r>
              <a:rPr lang="en-US" sz="1333" i="1" dirty="0">
                <a:cs typeface="Arial"/>
              </a:rPr>
              <a:t>p</a:t>
            </a:r>
            <a:r>
              <a:rPr lang="en-US" sz="1333" dirty="0">
                <a:cs typeface="Arial"/>
              </a:rPr>
              <a:t> &lt; 0.0001 </a:t>
            </a:r>
            <a:endParaRPr lang="it-IT" sz="1333" dirty="0">
              <a:cs typeface="Arial"/>
            </a:endParaRPr>
          </a:p>
          <a:p>
            <a:endParaRPr lang="it-IT" sz="1333" dirty="0">
              <a:cs typeface="Arial"/>
            </a:endParaRP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CR:  </a:t>
            </a:r>
            <a:r>
              <a:rPr lang="it-IT" sz="1333" dirty="0">
                <a:solidFill>
                  <a:srgbClr val="4BACC6"/>
                </a:solidFill>
                <a:cs typeface="Arial"/>
              </a:rPr>
              <a:t>66%</a:t>
            </a:r>
            <a:r>
              <a:rPr lang="it-IT" sz="1333" dirty="0">
                <a:cs typeface="Arial"/>
              </a:rPr>
              <a:t> vs. 39%, </a:t>
            </a:r>
            <a:r>
              <a:rPr lang="en-US" sz="1333" i="1" dirty="0">
                <a:cs typeface="Arial"/>
              </a:rPr>
              <a:t>p</a:t>
            </a:r>
            <a:r>
              <a:rPr lang="en-US" sz="1333" dirty="0">
                <a:cs typeface="Arial"/>
              </a:rPr>
              <a:t> &lt; 0.0001 </a:t>
            </a:r>
            <a:endParaRPr lang="it-IT" sz="1333" dirty="0">
              <a:cs typeface="Arial"/>
            </a:endParaRPr>
          </a:p>
          <a:p>
            <a:pPr marL="228594" indent="-228594">
              <a:buFont typeface="Arial"/>
              <a:buChar char="•"/>
            </a:pPr>
            <a:endParaRPr lang="it-IT" sz="1333" dirty="0">
              <a:cs typeface="Arial"/>
            </a:endParaRP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OS : </a:t>
            </a:r>
            <a:r>
              <a:rPr lang="it-IT" sz="1333" dirty="0" err="1">
                <a:cs typeface="Arial"/>
              </a:rPr>
              <a:t>not</a:t>
            </a:r>
            <a:r>
              <a:rPr lang="it-IT" sz="1333" dirty="0">
                <a:cs typeface="Arial"/>
              </a:rPr>
              <a:t> </a:t>
            </a:r>
            <a:r>
              <a:rPr lang="it-IT" sz="1333" dirty="0" err="1">
                <a:cs typeface="Arial"/>
              </a:rPr>
              <a:t>evaluable</a:t>
            </a:r>
            <a:r>
              <a:rPr lang="it-IT" sz="1333" dirty="0">
                <a:cs typeface="Arial"/>
              </a:rPr>
              <a:t> </a:t>
            </a:r>
            <a:r>
              <a:rPr lang="it-IT" sz="1333" dirty="0" err="1">
                <a:cs typeface="Arial"/>
              </a:rPr>
              <a:t>yet</a:t>
            </a:r>
            <a:endParaRPr lang="it-IT" sz="1333" dirty="0">
              <a:cs typeface="Arial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823175" y="1149175"/>
            <a:ext cx="1942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cs typeface="Arial"/>
              </a:rPr>
              <a:t>Event-free survival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705996" y="1413992"/>
            <a:ext cx="1704669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121914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cs typeface="Arial"/>
              </a:rPr>
              <a:t>HR 0.349 </a:t>
            </a:r>
            <a:r>
              <a:rPr lang="en-US" sz="1100" i="1" dirty="0">
                <a:cs typeface="Arial"/>
              </a:rPr>
              <a:t>P</a:t>
            </a:r>
            <a:r>
              <a:rPr lang="en-US" sz="1100" dirty="0">
                <a:cs typeface="Arial"/>
              </a:rPr>
              <a:t> &lt; 0.0001 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7562100" y="1135711"/>
            <a:ext cx="2727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cs typeface="Arial"/>
              </a:rPr>
              <a:t>Analisi esplorativa dei sottogruppi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03F4271-93F2-3646-AD50-3FD0C669A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Results</a:t>
            </a:r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A5327F8-A9E9-B240-A2A8-73E054A34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890" y="1609479"/>
            <a:ext cx="5809457" cy="2697314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8E7EE35D-3433-A140-80E7-7743E3DDF459}"/>
              </a:ext>
            </a:extLst>
          </p:cNvPr>
          <p:cNvSpPr/>
          <p:nvPr/>
        </p:nvSpPr>
        <p:spPr>
          <a:xfrm>
            <a:off x="6101890" y="4107701"/>
            <a:ext cx="2238546" cy="2713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121914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cs typeface="Arial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363FA26D-DB32-C340-81D4-89ACC418F367}"/>
              </a:ext>
            </a:extLst>
          </p:cNvPr>
          <p:cNvSpPr/>
          <p:nvPr/>
        </p:nvSpPr>
        <p:spPr>
          <a:xfrm>
            <a:off x="10460826" y="4080257"/>
            <a:ext cx="1620338" cy="2987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121914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>
              <a:cs typeface="Arial"/>
            </a:endParaRPr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B6FBACCB-DB35-624A-BA68-9993D9C8365F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Kamdar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M et al. (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Abstr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91.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Oral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presentation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) ASH meeting 2021.</a:t>
            </a:r>
          </a:p>
        </p:txBody>
      </p:sp>
    </p:spTree>
    <p:extLst>
      <p:ext uri="{BB962C8B-B14F-4D97-AF65-F5344CB8AC3E}">
        <p14:creationId xmlns:p14="http://schemas.microsoft.com/office/powerpoint/2010/main" val="1492989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6447863-599C-4A49-8E91-5DE4C7F544FC}"/>
              </a:ext>
            </a:extLst>
          </p:cNvPr>
          <p:cNvGrpSpPr/>
          <p:nvPr/>
        </p:nvGrpSpPr>
        <p:grpSpPr>
          <a:xfrm>
            <a:off x="7155229" y="2773875"/>
            <a:ext cx="764951" cy="2711451"/>
            <a:chOff x="7155228" y="2667000"/>
            <a:chExt cx="764950" cy="271145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7219B09-E3BE-4285-A5C5-B2FF9D5B2B1A}"/>
                </a:ext>
              </a:extLst>
            </p:cNvPr>
            <p:cNvSpPr/>
            <p:nvPr/>
          </p:nvSpPr>
          <p:spPr bwMode="auto">
            <a:xfrm>
              <a:off x="7155228" y="3817728"/>
              <a:ext cx="764950" cy="1560722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3A4BFF3-1A24-4112-A51D-62A24E3AD8A8}"/>
                </a:ext>
              </a:extLst>
            </p:cNvPr>
            <p:cNvSpPr/>
            <p:nvPr/>
          </p:nvSpPr>
          <p:spPr bwMode="auto">
            <a:xfrm>
              <a:off x="7155228" y="2870200"/>
              <a:ext cx="764950" cy="949960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1B54DDE-0ABD-4584-8513-610C2C325E8C}"/>
                </a:ext>
              </a:extLst>
            </p:cNvPr>
            <p:cNvSpPr/>
            <p:nvPr/>
          </p:nvSpPr>
          <p:spPr bwMode="auto">
            <a:xfrm>
              <a:off x="7155228" y="2667000"/>
              <a:ext cx="764950" cy="20828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FA20E21-B970-4CF3-96A1-D17761D9A2DD}"/>
              </a:ext>
            </a:extLst>
          </p:cNvPr>
          <p:cNvGrpSpPr/>
          <p:nvPr/>
        </p:nvGrpSpPr>
        <p:grpSpPr>
          <a:xfrm>
            <a:off x="8711406" y="3088835"/>
            <a:ext cx="764951" cy="2396491"/>
            <a:chOff x="7155228" y="2981960"/>
            <a:chExt cx="764950" cy="23964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290733F-DFFF-4ACF-BCD6-799126CB7FD0}"/>
                </a:ext>
              </a:extLst>
            </p:cNvPr>
            <p:cNvSpPr/>
            <p:nvPr/>
          </p:nvSpPr>
          <p:spPr bwMode="auto">
            <a:xfrm>
              <a:off x="7155228" y="4023360"/>
              <a:ext cx="764950" cy="135509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230990E-70C6-41E2-ACF1-36F1C2395CFF}"/>
                </a:ext>
              </a:extLst>
            </p:cNvPr>
            <p:cNvSpPr/>
            <p:nvPr/>
          </p:nvSpPr>
          <p:spPr bwMode="auto">
            <a:xfrm>
              <a:off x="7155228" y="2981960"/>
              <a:ext cx="764950" cy="1046480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3F5387-95FF-4633-85C4-D61566E7EF59}"/>
              </a:ext>
            </a:extLst>
          </p:cNvPr>
          <p:cNvGrpSpPr/>
          <p:nvPr/>
        </p:nvGrpSpPr>
        <p:grpSpPr>
          <a:xfrm>
            <a:off x="10267585" y="4653475"/>
            <a:ext cx="764951" cy="831851"/>
            <a:chOff x="7155228" y="4546600"/>
            <a:chExt cx="764950" cy="83185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609CA8DC-EB15-4374-90AD-C1B5DEFEE8C0}"/>
                </a:ext>
              </a:extLst>
            </p:cNvPr>
            <p:cNvSpPr/>
            <p:nvPr/>
          </p:nvSpPr>
          <p:spPr bwMode="auto">
            <a:xfrm>
              <a:off x="7155228" y="5267960"/>
              <a:ext cx="764950" cy="110490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BCCDEBE-1CF4-423F-A67C-0314CECF5D64}"/>
                </a:ext>
              </a:extLst>
            </p:cNvPr>
            <p:cNvSpPr/>
            <p:nvPr/>
          </p:nvSpPr>
          <p:spPr bwMode="auto">
            <a:xfrm>
              <a:off x="7155228" y="4546600"/>
              <a:ext cx="764950" cy="73107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31746" name="Rectangle 2">
            <a:extLst>
              <a:ext uri="{FF2B5EF4-FFF2-40B4-BE49-F238E27FC236}">
                <a16:creationId xmlns:a16="http://schemas.microsoft.com/office/drawing/2014/main" id="{A1457023-DE41-402D-A931-2A013B742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vert="horz" lIns="121897" tIns="60951" rIns="121897" bIns="60951" rtlCol="0" anchor="ctr">
            <a:normAutofit/>
          </a:bodyPr>
          <a:lstStyle/>
          <a:p>
            <a:pPr defTabSz="1218924"/>
            <a:r>
              <a:rPr lang="en-US" dirty="0">
                <a:ea typeface="+mn-ea"/>
              </a:rPr>
              <a:t>TRANSFORM: TEAEs of Special Interest</a:t>
            </a:r>
            <a:endParaRPr lang="en-US" altLang="en-US" dirty="0">
              <a:ea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427E91-312D-EA47-B1E9-B85FA85D99E3}"/>
              </a:ext>
            </a:extLst>
          </p:cNvPr>
          <p:cNvSpPr txBox="1"/>
          <p:nvPr/>
        </p:nvSpPr>
        <p:spPr bwMode="auto">
          <a:xfrm>
            <a:off x="835318" y="6107221"/>
            <a:ext cx="10326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defTabSz="914377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*Graded according to Lee 2014 criteria.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†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Hypertransaminasemia, which resolved after 2 days.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‡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Graded according to NCI CTCAE. </a:t>
            </a:r>
            <a:r>
              <a:rPr lang="en-US" sz="1200" baseline="300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§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Grade ≥3 anemia, neutropenia, or thrombocytopenia at 35 days after liso-cel infusion for liso-cel arm or 35 days after start of last CT for SoC arm.  </a:t>
            </a:r>
          </a:p>
        </p:txBody>
      </p:sp>
      <p:graphicFrame>
        <p:nvGraphicFramePr>
          <p:cNvPr id="10" name="Group 3">
            <a:extLst>
              <a:ext uri="{FF2B5EF4-FFF2-40B4-BE49-F238E27FC236}">
                <a16:creationId xmlns:a16="http://schemas.microsoft.com/office/drawing/2014/main" id="{036C2E84-1EF1-CD40-B44D-374B56E8CD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59083"/>
              </p:ext>
            </p:extLst>
          </p:nvPr>
        </p:nvGraphicFramePr>
        <p:xfrm>
          <a:off x="881531" y="1258475"/>
          <a:ext cx="4408718" cy="4740524"/>
        </p:xfrm>
        <a:graphic>
          <a:graphicData uri="http://schemas.openxmlformats.org/drawingml/2006/table">
            <a:tbl>
              <a:tblPr/>
              <a:tblGrid>
                <a:gridCol w="3476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1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TEAEs of Special Interest,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Liso-Cel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 = 92)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1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CRS, any grade*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1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2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3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4/5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time to onset, days (range)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time to resolution, days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 (49)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34 (37)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 (11)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 (1)</a:t>
                      </a:r>
                      <a:r>
                        <a:rPr lang="en-US" sz="1400" b="0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†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 (1-63)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(1-16)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1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Neurologic events, any grade</a:t>
                      </a:r>
                      <a:r>
                        <a:rPr lang="en-US" sz="1400" b="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‡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1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2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3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4/5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time to onset, days (range)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time to resolution, days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 (12)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 (5)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 (2)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(4)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 (7-25)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 (1-30)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4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Prolonged cytopenia</a:t>
                      </a:r>
                      <a:r>
                        <a:rPr lang="en-US" sz="1400" b="0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§</a:t>
                      </a:r>
                      <a:endParaRPr lang="en-US" sz="1400" b="0" baseline="30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 (43)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85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≥3 infection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 (15)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363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8D73A14-5E3D-614B-9064-8ECE7ECEEB20}"/>
              </a:ext>
            </a:extLst>
          </p:cNvPr>
          <p:cNvSpPr txBox="1"/>
          <p:nvPr/>
        </p:nvSpPr>
        <p:spPr bwMode="auto">
          <a:xfrm>
            <a:off x="7096426" y="1657731"/>
            <a:ext cx="40922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defTabSz="914377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Treatment for CRS and Neurologic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82E47C-8AFE-4B63-8B83-81ED48AE8693}"/>
              </a:ext>
            </a:extLst>
          </p:cNvPr>
          <p:cNvSpPr txBox="1"/>
          <p:nvPr/>
        </p:nvSpPr>
        <p:spPr bwMode="auto">
          <a:xfrm rot="16200000">
            <a:off x="5532902" y="3900932"/>
            <a:ext cx="105272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1400" dirty="0">
                <a:latin typeface="Calibri" panose="020F0502020204030204" pitchFamily="34" charset="0"/>
              </a:rPr>
              <a:t>Patients (%)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613B2A-2035-42A6-A80E-60C15AE2511C}"/>
              </a:ext>
            </a:extLst>
          </p:cNvPr>
          <p:cNvGrpSpPr/>
          <p:nvPr/>
        </p:nvGrpSpPr>
        <p:grpSpPr>
          <a:xfrm>
            <a:off x="6250669" y="2169838"/>
            <a:ext cx="367408" cy="3447974"/>
            <a:chOff x="1034915" y="886171"/>
            <a:chExt cx="367408" cy="426741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B14E28-D16A-485B-945F-1D3AD2D90C0E}"/>
                </a:ext>
              </a:extLst>
            </p:cNvPr>
            <p:cNvSpPr txBox="1"/>
            <p:nvPr/>
          </p:nvSpPr>
          <p:spPr bwMode="auto">
            <a:xfrm>
              <a:off x="1126286" y="4772659"/>
              <a:ext cx="276037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953529-9F8F-431F-BE16-4FE47E5E246A}"/>
                </a:ext>
              </a:extLst>
            </p:cNvPr>
            <p:cNvSpPr txBox="1"/>
            <p:nvPr/>
          </p:nvSpPr>
          <p:spPr bwMode="auto">
            <a:xfrm>
              <a:off x="1126286" y="4127370"/>
              <a:ext cx="276037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8F91383-72A6-494D-A4BD-1DF4EB4928D8}"/>
                </a:ext>
              </a:extLst>
            </p:cNvPr>
            <p:cNvSpPr txBox="1"/>
            <p:nvPr/>
          </p:nvSpPr>
          <p:spPr bwMode="auto">
            <a:xfrm>
              <a:off x="1034915" y="3480231"/>
              <a:ext cx="367408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10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0718B0F-DE32-4480-A438-00B87CC969E7}"/>
                </a:ext>
              </a:extLst>
            </p:cNvPr>
            <p:cNvSpPr txBox="1"/>
            <p:nvPr/>
          </p:nvSpPr>
          <p:spPr bwMode="auto">
            <a:xfrm>
              <a:off x="1034915" y="2834943"/>
              <a:ext cx="367408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15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F56EE67-ECF0-45BD-9C1C-529E541039E6}"/>
                </a:ext>
              </a:extLst>
            </p:cNvPr>
            <p:cNvSpPr txBox="1"/>
            <p:nvPr/>
          </p:nvSpPr>
          <p:spPr bwMode="auto">
            <a:xfrm>
              <a:off x="1034915" y="2187802"/>
              <a:ext cx="367408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20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F406482-55E6-4F2B-AA74-6FAC15DF4DC9}"/>
                </a:ext>
              </a:extLst>
            </p:cNvPr>
            <p:cNvSpPr txBox="1"/>
            <p:nvPr/>
          </p:nvSpPr>
          <p:spPr bwMode="auto">
            <a:xfrm>
              <a:off x="1034915" y="1542514"/>
              <a:ext cx="367408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25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13208A1-01B3-4F92-A3E3-2A7E20347AB4}"/>
                </a:ext>
              </a:extLst>
            </p:cNvPr>
            <p:cNvSpPr txBox="1"/>
            <p:nvPr/>
          </p:nvSpPr>
          <p:spPr bwMode="auto">
            <a:xfrm>
              <a:off x="1034915" y="886171"/>
              <a:ext cx="367408" cy="380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sz="1400" dirty="0">
                  <a:latin typeface="Calibri" panose="020F0502020204030204" pitchFamily="34" charset="0"/>
                </a:rPr>
                <a:t>30</a:t>
              </a:r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CB4D496-1B21-4A1C-A064-38F5055C9844}"/>
              </a:ext>
            </a:extLst>
          </p:cNvPr>
          <p:cNvSpPr/>
          <p:nvPr/>
        </p:nvSpPr>
        <p:spPr bwMode="auto">
          <a:xfrm>
            <a:off x="6769100" y="2317501"/>
            <a:ext cx="4622800" cy="3164487"/>
          </a:xfrm>
          <a:custGeom>
            <a:avLst/>
            <a:gdLst>
              <a:gd name="connsiteX0" fmla="*/ 0 w 5207000"/>
              <a:gd name="connsiteY0" fmla="*/ 0 h 3378200"/>
              <a:gd name="connsiteX1" fmla="*/ 0 w 5207000"/>
              <a:gd name="connsiteY1" fmla="*/ 3378200 h 3378200"/>
              <a:gd name="connsiteX2" fmla="*/ 5207000 w 5207000"/>
              <a:gd name="connsiteY2" fmla="*/ 3378200 h 337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7000" h="3378200">
                <a:moveTo>
                  <a:pt x="0" y="0"/>
                </a:moveTo>
                <a:lnTo>
                  <a:pt x="0" y="3378200"/>
                </a:lnTo>
                <a:lnTo>
                  <a:pt x="5207000" y="3378200"/>
                </a:lnTo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2B526E-FF89-4923-ACEE-13678B89F0B7}"/>
              </a:ext>
            </a:extLst>
          </p:cNvPr>
          <p:cNvGrpSpPr/>
          <p:nvPr/>
        </p:nvGrpSpPr>
        <p:grpSpPr>
          <a:xfrm>
            <a:off x="6664705" y="2352930"/>
            <a:ext cx="99223" cy="3145436"/>
            <a:chOff x="1347326" y="1061191"/>
            <a:chExt cx="984725" cy="387708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498CBCA-300D-4E24-A3A5-026DDED3E3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1714480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267DA9D-5B97-482F-BCB9-0B93347EA8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2359239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E1EDEC0-B3C8-41F4-B33C-E74D017FC3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3003998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998F9E-7168-4D4B-A018-EEFDEF8553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3648757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49D8CDF-5619-4B66-A24C-A39E9BD53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4293516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F3EBD49-3277-4930-8679-1D1129E800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4938275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A3EB447-8917-4C19-A18E-CC20D72A9E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1061191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C3A9B8F-E1AE-498B-812A-5F9CC3FA280C}"/>
              </a:ext>
            </a:extLst>
          </p:cNvPr>
          <p:cNvGrpSpPr/>
          <p:nvPr/>
        </p:nvGrpSpPr>
        <p:grpSpPr>
          <a:xfrm>
            <a:off x="9476357" y="2172214"/>
            <a:ext cx="2086564" cy="674031"/>
            <a:chOff x="10089216" y="2205881"/>
            <a:chExt cx="2086564" cy="6740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A3BC566-40D9-488D-A811-3E43B999723D}"/>
                </a:ext>
              </a:extLst>
            </p:cNvPr>
            <p:cNvSpPr txBox="1"/>
            <p:nvPr/>
          </p:nvSpPr>
          <p:spPr bwMode="auto">
            <a:xfrm>
              <a:off x="10185483" y="2205881"/>
              <a:ext cx="1990297" cy="674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ct val="0"/>
                </a:spcAft>
              </a:pPr>
              <a:r>
                <a:rPr lang="en-US" sz="1400" dirty="0">
                  <a:latin typeface="Calibri" panose="020F0502020204030204" pitchFamily="34" charset="0"/>
                </a:rPr>
                <a:t>Steroids</a:t>
              </a:r>
            </a:p>
            <a:p>
              <a:pPr>
                <a:lnSpc>
                  <a:spcPct val="90000"/>
                </a:lnSpc>
                <a:spcAft>
                  <a:spcPct val="0"/>
                </a:spcAft>
              </a:pPr>
              <a:r>
                <a:rPr lang="en-US" sz="1400" dirty="0">
                  <a:latin typeface="Calibri" panose="020F0502020204030204" pitchFamily="34" charset="0"/>
                </a:rPr>
                <a:t>Tocilizumab</a:t>
              </a:r>
            </a:p>
            <a:p>
              <a:pPr>
                <a:lnSpc>
                  <a:spcPct val="90000"/>
                </a:lnSpc>
                <a:spcAft>
                  <a:spcPct val="0"/>
                </a:spcAft>
              </a:pPr>
              <a:r>
                <a:rPr lang="en-US" sz="1400" dirty="0">
                  <a:latin typeface="Calibri" panose="020F0502020204030204" pitchFamily="34" charset="0"/>
                </a:rPr>
                <a:t>Tocilizumab and steroids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1C54D10-2D31-462E-8C4D-51816E7B3C4E}"/>
                </a:ext>
              </a:extLst>
            </p:cNvPr>
            <p:cNvSpPr/>
            <p:nvPr/>
          </p:nvSpPr>
          <p:spPr bwMode="auto">
            <a:xfrm>
              <a:off x="10089216" y="2645770"/>
              <a:ext cx="148694" cy="148694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65A6E82-5017-4D98-A621-1B2ECF2E398A}"/>
                </a:ext>
              </a:extLst>
            </p:cNvPr>
            <p:cNvSpPr/>
            <p:nvPr/>
          </p:nvSpPr>
          <p:spPr bwMode="auto">
            <a:xfrm>
              <a:off x="10089216" y="2451714"/>
              <a:ext cx="148694" cy="148694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791DC4-A875-4ECF-BC58-7144E52019B1}"/>
                </a:ext>
              </a:extLst>
            </p:cNvPr>
            <p:cNvSpPr/>
            <p:nvPr/>
          </p:nvSpPr>
          <p:spPr bwMode="auto">
            <a:xfrm>
              <a:off x="10089216" y="2229478"/>
              <a:ext cx="148694" cy="14869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algn="ctr" eaLnBrk="1" hangingPunct="1">
                <a:spcBef>
                  <a:spcPct val="35000"/>
                </a:spcBef>
                <a:spcAft>
                  <a:spcPct val="25000"/>
                </a:spcAft>
                <a:buClr>
                  <a:schemeClr val="folHlink"/>
                </a:buClr>
                <a:buNone/>
              </a:pPr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0C27A63-E46F-40C7-9ADB-A4E799CF21F3}"/>
              </a:ext>
            </a:extLst>
          </p:cNvPr>
          <p:cNvSpPr txBox="1"/>
          <p:nvPr/>
        </p:nvSpPr>
        <p:spPr bwMode="auto">
          <a:xfrm>
            <a:off x="6857549" y="5473355"/>
            <a:ext cx="1282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CRS and/or 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D00BB5-03D2-43A3-9190-8C110F126026}"/>
              </a:ext>
            </a:extLst>
          </p:cNvPr>
          <p:cNvSpPr txBox="1"/>
          <p:nvPr/>
        </p:nvSpPr>
        <p:spPr bwMode="auto">
          <a:xfrm>
            <a:off x="8439151" y="5473355"/>
            <a:ext cx="128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CRS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2A7B24-C9AD-4A53-8983-BAF1B07D1714}"/>
              </a:ext>
            </a:extLst>
          </p:cNvPr>
          <p:cNvSpPr txBox="1"/>
          <p:nvPr/>
        </p:nvSpPr>
        <p:spPr bwMode="auto">
          <a:xfrm>
            <a:off x="9995813" y="5473355"/>
            <a:ext cx="1282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NEs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F2B40A-78C9-474F-9EA9-9DC9FFEBE04A}"/>
              </a:ext>
            </a:extLst>
          </p:cNvPr>
          <p:cNvGrpSpPr/>
          <p:nvPr/>
        </p:nvGrpSpPr>
        <p:grpSpPr>
          <a:xfrm rot="5400000">
            <a:off x="9011934" y="3228268"/>
            <a:ext cx="132620" cy="4622799"/>
            <a:chOff x="1347326" y="1061191"/>
            <a:chExt cx="984725" cy="3877084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F4A6695-E45E-4222-A142-851E79C915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2359239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61954C0-5553-4736-8FE8-0172B819BF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3648757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0B39675-3A29-4CDA-97F1-3D67358A43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4938275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254A7ED-D4DD-4612-A345-0E71E3F59B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47326" y="1061191"/>
              <a:ext cx="984725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2A6E90E-F2BF-4CFF-A61E-88BD6B078417}"/>
              </a:ext>
            </a:extLst>
          </p:cNvPr>
          <p:cNvSpPr txBox="1"/>
          <p:nvPr/>
        </p:nvSpPr>
        <p:spPr bwMode="auto">
          <a:xfrm>
            <a:off x="7296932" y="2693348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2%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6413C78-045A-40F3-8810-C366C623F5A6}"/>
              </a:ext>
            </a:extLst>
          </p:cNvPr>
          <p:cNvSpPr txBox="1"/>
          <p:nvPr/>
        </p:nvSpPr>
        <p:spPr bwMode="auto">
          <a:xfrm>
            <a:off x="7296932" y="3259658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9%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C90192-3C63-45C3-8AE2-3D1373381AC5}"/>
              </a:ext>
            </a:extLst>
          </p:cNvPr>
          <p:cNvSpPr txBox="1"/>
          <p:nvPr/>
        </p:nvSpPr>
        <p:spPr bwMode="auto">
          <a:xfrm>
            <a:off x="7296932" y="4514312"/>
            <a:ext cx="583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15%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AFBC05-53C3-472E-935A-7CA1A2708B6D}"/>
              </a:ext>
            </a:extLst>
          </p:cNvPr>
          <p:cNvSpPr txBox="1"/>
          <p:nvPr/>
        </p:nvSpPr>
        <p:spPr bwMode="auto">
          <a:xfrm>
            <a:off x="8809097" y="3396298"/>
            <a:ext cx="583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10%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D4A445B-2665-47FA-BF43-A387969287F8}"/>
              </a:ext>
            </a:extLst>
          </p:cNvPr>
          <p:cNvSpPr txBox="1"/>
          <p:nvPr/>
        </p:nvSpPr>
        <p:spPr bwMode="auto">
          <a:xfrm>
            <a:off x="8809097" y="4621856"/>
            <a:ext cx="5838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13%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58A0ED5-BE18-48A4-8F4A-447139A32C0A}"/>
              </a:ext>
            </a:extLst>
          </p:cNvPr>
          <p:cNvSpPr txBox="1"/>
          <p:nvPr/>
        </p:nvSpPr>
        <p:spPr bwMode="auto">
          <a:xfrm>
            <a:off x="10426175" y="4803538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dirty="0">
                <a:latin typeface="Calibri" panose="020F0502020204030204" pitchFamily="34" charset="0"/>
              </a:rPr>
              <a:t>7%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EE139EF-BFF8-4852-95D9-4452825F8D93}"/>
              </a:ext>
            </a:extLst>
          </p:cNvPr>
          <p:cNvSpPr txBox="1"/>
          <p:nvPr/>
        </p:nvSpPr>
        <p:spPr bwMode="auto">
          <a:xfrm>
            <a:off x="10472934" y="5246050"/>
            <a:ext cx="3738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sz="1200" dirty="0">
                <a:latin typeface="Calibri" panose="020F0502020204030204" pitchFamily="34" charset="0"/>
              </a:rPr>
              <a:t>1%</a:t>
            </a:r>
          </a:p>
        </p:txBody>
      </p:sp>
      <p:sp>
        <p:nvSpPr>
          <p:cNvPr id="60" name="Titolo 1">
            <a:extLst>
              <a:ext uri="{FF2B5EF4-FFF2-40B4-BE49-F238E27FC236}">
                <a16:creationId xmlns:a16="http://schemas.microsoft.com/office/drawing/2014/main" id="{2821B2D2-6F57-994D-B023-8B1117539D00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Kamdar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M et al. (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Abstr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91.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Oral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presentation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) ASH meeting 2021.</a:t>
            </a:r>
          </a:p>
        </p:txBody>
      </p:sp>
    </p:spTree>
    <p:extLst>
      <p:ext uri="{BB962C8B-B14F-4D97-AF65-F5344CB8AC3E}">
        <p14:creationId xmlns:p14="http://schemas.microsoft.com/office/powerpoint/2010/main" val="1500890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4477-88E7-494A-B203-EC0F055C3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en-NL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91784EF-FED3-9145-B309-7BF7F3B66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18944" indent="-318944">
              <a:lnSpc>
                <a:spcPct val="120000"/>
              </a:lnSpc>
              <a:spcBef>
                <a:spcPts val="700"/>
              </a:spcBef>
              <a:buClr>
                <a:schemeClr val="tx2"/>
              </a:buClr>
              <a:buSzPct val="100000"/>
              <a:buFont typeface="Webdings" charset="2"/>
              <a:buChar char="4"/>
            </a:pPr>
            <a:r>
              <a:rPr lang="en-GB" dirty="0">
                <a:latin typeface="+mn-lt"/>
                <a:cs typeface="Arial" panose="020B0604020202020204" pitchFamily="34" charset="0"/>
              </a:rPr>
              <a:t>The prognosis of R/R DLBCL </a:t>
            </a:r>
            <a:r>
              <a:rPr lang="en-GB" dirty="0" err="1">
                <a:latin typeface="+mn-lt"/>
                <a:cs typeface="Arial" panose="020B0604020202020204" pitchFamily="34" charset="0"/>
              </a:rPr>
              <a:t>chemorefractory</a:t>
            </a:r>
            <a:r>
              <a:rPr lang="en-GB" dirty="0">
                <a:latin typeface="+mn-lt"/>
                <a:cs typeface="Arial" panose="020B0604020202020204" pitchFamily="34" charset="0"/>
              </a:rPr>
              <a:t> or early relapse after R-CHOP is dismal</a:t>
            </a:r>
            <a:br>
              <a:rPr lang="en-GB" dirty="0">
                <a:latin typeface="+mn-lt"/>
                <a:cs typeface="Arial" panose="020B0604020202020204" pitchFamily="34" charset="0"/>
              </a:rPr>
            </a:br>
            <a:endParaRPr lang="en-GB" dirty="0">
              <a:latin typeface="+mn-lt"/>
              <a:cs typeface="Arial" panose="020B0604020202020204" pitchFamily="34" charset="0"/>
            </a:endParaRPr>
          </a:p>
          <a:p>
            <a:pPr marL="318944" indent="-318944">
              <a:lnSpc>
                <a:spcPct val="120000"/>
              </a:lnSpc>
              <a:spcBef>
                <a:spcPts val="700"/>
              </a:spcBef>
              <a:buClr>
                <a:schemeClr val="tx2"/>
              </a:buClr>
              <a:buSzPct val="100000"/>
              <a:buFont typeface="Webdings" charset="2"/>
              <a:buChar char="4"/>
            </a:pPr>
            <a:r>
              <a:rPr lang="en-GB" dirty="0">
                <a:latin typeface="+mn-lt"/>
                <a:cs typeface="Arial" panose="020B0604020202020204" pitchFamily="34" charset="0"/>
              </a:rPr>
              <a:t>2/3 trials with early use of CART were successful leading to a better outcome than ASCT. This means that the role of HDC and ASCT should be redefined and is still an option in late relapse or may be in </a:t>
            </a:r>
            <a:r>
              <a:rPr lang="en-GB" dirty="0" err="1">
                <a:latin typeface="+mn-lt"/>
                <a:cs typeface="Arial" panose="020B0604020202020204" pitchFamily="34" charset="0"/>
              </a:rPr>
              <a:t>chemosensitive</a:t>
            </a:r>
            <a:r>
              <a:rPr lang="en-GB" dirty="0">
                <a:latin typeface="+mn-lt"/>
                <a:cs typeface="Arial" panose="020B0604020202020204" pitchFamily="34" charset="0"/>
              </a:rPr>
              <a:t> patients only. </a:t>
            </a:r>
            <a:br>
              <a:rPr lang="en-GB" dirty="0">
                <a:latin typeface="+mn-lt"/>
                <a:cs typeface="Arial" panose="020B0604020202020204" pitchFamily="34" charset="0"/>
              </a:rPr>
            </a:br>
            <a:endParaRPr lang="en-GB" dirty="0">
              <a:latin typeface="+mn-lt"/>
              <a:cs typeface="Arial" panose="020B0604020202020204" pitchFamily="34" charset="0"/>
            </a:endParaRPr>
          </a:p>
          <a:p>
            <a:pPr marL="318944" indent="-318944">
              <a:lnSpc>
                <a:spcPct val="120000"/>
              </a:lnSpc>
              <a:spcBef>
                <a:spcPts val="700"/>
              </a:spcBef>
              <a:buClr>
                <a:schemeClr val="tx2"/>
              </a:buClr>
              <a:buSzPct val="100000"/>
              <a:buFont typeface="Webdings" charset="2"/>
              <a:buChar char="4"/>
            </a:pPr>
            <a:r>
              <a:rPr lang="en-GB" dirty="0">
                <a:latin typeface="+mn-lt"/>
                <a:cs typeface="Arial" panose="020B0604020202020204" pitchFamily="34" charset="0"/>
              </a:rPr>
              <a:t>We do not know if rapidly progressive patients after R-CHOP may benefit from CART because underrepresented in the studies. We will see in the clinical practice.</a:t>
            </a:r>
            <a:br>
              <a:rPr lang="en-GB" dirty="0">
                <a:latin typeface="+mn-lt"/>
                <a:cs typeface="Arial" panose="020B0604020202020204" pitchFamily="34" charset="0"/>
              </a:rPr>
            </a:br>
            <a:endParaRPr lang="en-GB" dirty="0">
              <a:latin typeface="+mn-lt"/>
              <a:cs typeface="Arial" panose="020B0604020202020204" pitchFamily="34" charset="0"/>
            </a:endParaRPr>
          </a:p>
          <a:p>
            <a:pPr marL="318944" indent="-318944">
              <a:lnSpc>
                <a:spcPct val="120000"/>
              </a:lnSpc>
              <a:spcBef>
                <a:spcPts val="700"/>
              </a:spcBef>
              <a:buClr>
                <a:schemeClr val="tx2"/>
              </a:buClr>
              <a:buSzPct val="100000"/>
              <a:buFont typeface="Webdings" charset="2"/>
              <a:buChar char="4"/>
            </a:pPr>
            <a:r>
              <a:rPr lang="en-GB" dirty="0">
                <a:latin typeface="+mn-lt"/>
                <a:cs typeface="Arial" panose="020B0604020202020204" pitchFamily="34" charset="0"/>
              </a:rPr>
              <a:t>Other treatments as bispecific antibodies are on the scene now and could be an alternative or a complementary tool to CART. </a:t>
            </a:r>
          </a:p>
        </p:txBody>
      </p:sp>
    </p:spTree>
    <p:extLst>
      <p:ext uri="{BB962C8B-B14F-4D97-AF65-F5344CB8AC3E}">
        <p14:creationId xmlns:p14="http://schemas.microsoft.com/office/powerpoint/2010/main" val="3312981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80827931-27CF-4E16-9895-6C99D47C9BF6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Sehn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LH and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Salles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G.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2021; 384:842-858.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B4FCAC6-3C69-4452-ACD0-C9956080C6E1}"/>
              </a:ext>
            </a:extLst>
          </p:cNvPr>
          <p:cNvSpPr txBox="1"/>
          <p:nvPr/>
        </p:nvSpPr>
        <p:spPr bwMode="auto">
          <a:xfrm>
            <a:off x="7243483" y="2825402"/>
            <a:ext cx="4108729" cy="16312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anchor="ctr">
            <a:spAutoFit/>
          </a:bodyPr>
          <a:lstStyle/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ea typeface="ＭＳ Ｐゴシック" charset="0"/>
                <a:cs typeface="ＭＳ Ｐゴシック" charset="0"/>
              </a:rPr>
              <a:t>35</a:t>
            </a:r>
            <a:r>
              <a:rPr lang="en-US" sz="2000" b="1" kern="0" dirty="0">
                <a:ea typeface="ＭＳ Ｐゴシック" charset="0"/>
                <a:cs typeface="ＭＳ Ｐゴシック" charset="0"/>
              </a:rPr>
              <a:t>-40% failures after R-CHOP first line therapy</a:t>
            </a:r>
            <a:br>
              <a:rPr lang="en-US" sz="2000" b="1" kern="0" dirty="0">
                <a:ea typeface="ＭＳ Ｐゴシック" charset="0"/>
                <a:cs typeface="ＭＳ Ｐゴシック" charset="0"/>
              </a:rPr>
            </a:br>
            <a:endParaRPr lang="en-US" sz="2000" b="1" kern="0" dirty="0">
              <a:ea typeface="ＭＳ Ｐゴシック" charset="0"/>
              <a:cs typeface="ＭＳ Ｐゴシック" charset="0"/>
            </a:endParaRPr>
          </a:p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ea typeface="ＭＳ Ｐゴシック" charset="0"/>
                <a:cs typeface="ＭＳ Ｐゴシック" charset="0"/>
              </a:rPr>
              <a:t>Most of them within 12 months after the end of RCHOP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E175316-029F-4E54-8E7E-DEF8C1788D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"/>
          <a:stretch/>
        </p:blipFill>
        <p:spPr>
          <a:xfrm>
            <a:off x="1649399" y="2004107"/>
            <a:ext cx="4929739" cy="3482294"/>
          </a:xfrm>
          <a:prstGeom prst="rect">
            <a:avLst/>
          </a:prstGeom>
        </p:spPr>
      </p:pic>
      <p:sp>
        <p:nvSpPr>
          <p:cNvPr id="7" name="Titolo 2">
            <a:extLst>
              <a:ext uri="{FF2B5EF4-FFF2-40B4-BE49-F238E27FC236}">
                <a16:creationId xmlns:a16="http://schemas.microsoft.com/office/drawing/2014/main" id="{15A20C45-0B80-43DF-98DF-9C5F2799C0D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49399" y="-17922"/>
            <a:ext cx="10542601" cy="843279"/>
          </a:xfrm>
        </p:spPr>
        <p:txBody>
          <a:bodyPr>
            <a:normAutofit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l"/>
            <a:r>
              <a:rPr lang="en-US" altLang="it-IT" sz="2800" b="1" dirty="0">
                <a:solidFill>
                  <a:schemeClr val="bg1"/>
                </a:solidFill>
              </a:rPr>
              <a:t>Relapsed/refractory DLBCL: the size of the issue </a:t>
            </a:r>
          </a:p>
        </p:txBody>
      </p:sp>
    </p:spTree>
    <p:extLst>
      <p:ext uri="{BB962C8B-B14F-4D97-AF65-F5344CB8AC3E}">
        <p14:creationId xmlns:p14="http://schemas.microsoft.com/office/powerpoint/2010/main" val="299798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chermata 2019-09-08 alle 21.00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48" y="1770030"/>
            <a:ext cx="3602729" cy="4005064"/>
          </a:xfrm>
          <a:prstGeom prst="rect">
            <a:avLst/>
          </a:prstGeom>
        </p:spPr>
      </p:pic>
      <p:pic>
        <p:nvPicPr>
          <p:cNvPr id="5" name="Immagine 4" descr="Schermata 2019-09-08 alle 21.04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514" y="4668665"/>
            <a:ext cx="3423371" cy="1770708"/>
          </a:xfrm>
          <a:prstGeom prst="rect">
            <a:avLst/>
          </a:prstGeom>
        </p:spPr>
      </p:pic>
      <p:pic>
        <p:nvPicPr>
          <p:cNvPr id="6" name="Immagine 5" descr="Schermata 2019-09-08 alle 21.03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13" y="1033840"/>
            <a:ext cx="7376143" cy="3617147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703513" y="5532634"/>
            <a:ext cx="3028229" cy="1193000"/>
          </a:xfrm>
          <a:prstGeom prst="rect">
            <a:avLst/>
          </a:prstGeom>
          <a:noFill/>
        </p:spPr>
        <p:txBody>
          <a:bodyPr wrap="none" lIns="145143" tIns="72571" rIns="145143" bIns="72571" rtlCol="0">
            <a:spAutoFit/>
          </a:bodyPr>
          <a:lstStyle/>
          <a:p>
            <a:pPr defTabSz="1451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b="1" dirty="0">
                <a:solidFill>
                  <a:srgbClr val="236364"/>
                </a:solidFill>
                <a:latin typeface="Calibri"/>
                <a:cs typeface="Calibri"/>
              </a:rPr>
              <a:t>Prognostic factors:</a:t>
            </a:r>
          </a:p>
          <a:p>
            <a:pPr marL="453559" indent="-453559" defTabSz="145135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700" dirty="0">
                <a:solidFill>
                  <a:srgbClr val="236364"/>
                </a:solidFill>
                <a:latin typeface="Calibri"/>
                <a:cs typeface="Calibri"/>
              </a:rPr>
              <a:t>Prior rituximab treatment</a:t>
            </a:r>
          </a:p>
          <a:p>
            <a:pPr marL="453559" indent="-453559" defTabSz="145135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700" dirty="0">
                <a:solidFill>
                  <a:srgbClr val="236364"/>
                </a:solidFill>
                <a:latin typeface="Calibri"/>
                <a:cs typeface="Calibri"/>
              </a:rPr>
              <a:t>Pre-ASCT response</a:t>
            </a:r>
          </a:p>
          <a:p>
            <a:pPr marL="453559" indent="-453559" defTabSz="1451350" eaLnBrk="0" fontAlgn="base" hangingPunct="0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700" dirty="0">
                <a:solidFill>
                  <a:srgbClr val="236364"/>
                </a:solidFill>
                <a:latin typeface="Calibri"/>
                <a:cs typeface="Calibri"/>
              </a:rPr>
              <a:t>IPI score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660246" y="4790353"/>
            <a:ext cx="3059519" cy="669780"/>
          </a:xfrm>
          <a:prstGeom prst="rect">
            <a:avLst/>
          </a:prstGeom>
          <a:noFill/>
        </p:spPr>
        <p:txBody>
          <a:bodyPr wrap="none" lIns="145143" tIns="72571" rIns="145143" bIns="72571" rtlCol="0">
            <a:spAutoFit/>
          </a:bodyPr>
          <a:lstStyle/>
          <a:p>
            <a:pPr defTabSz="1451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236364"/>
                </a:solidFill>
                <a:latin typeface="Calibri"/>
                <a:cs typeface="Calibri"/>
              </a:rPr>
              <a:t>3 yrs-PFS 37% (95% CI, 31-42%)</a:t>
            </a:r>
          </a:p>
          <a:p>
            <a:pPr defTabSz="1451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236364"/>
                </a:solidFill>
                <a:latin typeface="Calibri"/>
                <a:cs typeface="Calibri"/>
              </a:rPr>
              <a:t>3 yrs-OS 49% (95% CI, 43-55%)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39788" y="1227808"/>
            <a:ext cx="2496866" cy="515891"/>
          </a:xfrm>
          <a:prstGeom prst="rect">
            <a:avLst/>
          </a:prstGeom>
          <a:noFill/>
        </p:spPr>
        <p:txBody>
          <a:bodyPr wrap="none" lIns="145143" tIns="72571" rIns="145143" bIns="72571" rtlCol="0">
            <a:spAutoFit/>
          </a:bodyPr>
          <a:lstStyle/>
          <a:p>
            <a:pPr defTabSz="1451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b="1" dirty="0">
                <a:solidFill>
                  <a:srgbClr val="2363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CORAL Trial</a:t>
            </a:r>
            <a:r>
              <a:rPr lang="it-IT" sz="2400" dirty="0">
                <a:solidFill>
                  <a:srgbClr val="23636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(400)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C3D0ACF-89F5-F94E-A6B1-14246DF35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Relapsed</a:t>
            </a:r>
            <a:r>
              <a:rPr lang="it-IT" dirty="0"/>
              <a:t>/</a:t>
            </a:r>
            <a:r>
              <a:rPr lang="it-IT" dirty="0" err="1"/>
              <a:t>refractory</a:t>
            </a:r>
            <a:r>
              <a:rPr lang="it-IT" dirty="0"/>
              <a:t> </a:t>
            </a:r>
            <a:r>
              <a:rPr lang="it-IT" dirty="0" err="1"/>
              <a:t>disease</a:t>
            </a:r>
            <a:r>
              <a:rPr lang="it-IT" dirty="0"/>
              <a:t>: </a:t>
            </a:r>
            <a:r>
              <a:rPr lang="it-IT" dirty="0" err="1"/>
              <a:t>transplant</a:t>
            </a:r>
            <a:r>
              <a:rPr lang="it-IT" dirty="0"/>
              <a:t> </a:t>
            </a:r>
            <a:r>
              <a:rPr lang="it-IT" dirty="0" err="1"/>
              <a:t>elegible</a:t>
            </a:r>
            <a:endParaRPr lang="it-IT" dirty="0"/>
          </a:p>
        </p:txBody>
      </p:sp>
      <p:sp>
        <p:nvSpPr>
          <p:cNvPr id="22" name="Titolo 1">
            <a:extLst>
              <a:ext uri="{FF2B5EF4-FFF2-40B4-BE49-F238E27FC236}">
                <a16:creationId xmlns:a16="http://schemas.microsoft.com/office/drawing/2014/main" id="{F1524BBA-1310-4847-8A75-58E910632847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Gisselbrecht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C, et al.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Clin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Oncol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. 2010; 28:4184-4190.</a:t>
            </a:r>
          </a:p>
        </p:txBody>
      </p:sp>
    </p:spTree>
    <p:extLst>
      <p:ext uri="{BB962C8B-B14F-4D97-AF65-F5344CB8AC3E}">
        <p14:creationId xmlns:p14="http://schemas.microsoft.com/office/powerpoint/2010/main" val="252681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5">
            <a:extLst>
              <a:ext uri="{FF2B5EF4-FFF2-40B4-BE49-F238E27FC236}">
                <a16:creationId xmlns:a16="http://schemas.microsoft.com/office/drawing/2014/main" id="{9C2AE1D0-F9DC-5B45-8A85-F30FBF86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/>
              <a:t>Primary Analysis of ZUMA-7</a:t>
            </a:r>
            <a:r>
              <a:rPr lang="en-US" sz="2200" b="0" dirty="0"/>
              <a:t>: A Phase 3 Randomized Trial of </a:t>
            </a:r>
            <a:r>
              <a:rPr lang="en-US" sz="2200" b="0" dirty="0" err="1"/>
              <a:t>Axicabtagene</a:t>
            </a:r>
            <a:r>
              <a:rPr lang="en-US" sz="2200" b="0" dirty="0"/>
              <a:t> </a:t>
            </a:r>
            <a:r>
              <a:rPr lang="en-US" sz="2200" b="0" dirty="0" err="1"/>
              <a:t>Ciloleucel</a:t>
            </a:r>
            <a:r>
              <a:rPr lang="en-US" sz="2200" b="0" dirty="0"/>
              <a:t> </a:t>
            </a:r>
            <a:br>
              <a:rPr lang="en-US" sz="2200" b="0" dirty="0"/>
            </a:br>
            <a:r>
              <a:rPr lang="en-US" sz="2200" b="0" dirty="0"/>
              <a:t>Versus Standard-Of-Care (SOC)Therapy in Patients With Relapsed/Refractory DLBCL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413DF579-3EED-4646-A969-075C85E042E0}"/>
              </a:ext>
            </a:extLst>
          </p:cNvPr>
          <p:cNvGrpSpPr/>
          <p:nvPr/>
        </p:nvGrpSpPr>
        <p:grpSpPr>
          <a:xfrm>
            <a:off x="839788" y="1658002"/>
            <a:ext cx="10794431" cy="3975571"/>
            <a:chOff x="391077" y="1826515"/>
            <a:chExt cx="11440831" cy="4213639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FBFB36E4-27E8-EA4D-A008-C999260CE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1077" y="1826515"/>
              <a:ext cx="11440831" cy="4213639"/>
            </a:xfrm>
            <a:prstGeom prst="rect">
              <a:avLst/>
            </a:prstGeom>
          </p:spPr>
        </p:pic>
        <p:sp>
          <p:nvSpPr>
            <p:cNvPr id="6" name="Rettangolo 5"/>
            <p:cNvSpPr/>
            <p:nvPr/>
          </p:nvSpPr>
          <p:spPr>
            <a:xfrm>
              <a:off x="525993" y="4945363"/>
              <a:ext cx="2012491" cy="805219"/>
            </a:xfrm>
            <a:prstGeom prst="rect">
              <a:avLst/>
            </a:prstGeom>
            <a:noFill/>
            <a:ln w="28575">
              <a:solidFill>
                <a:srgbClr val="E691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7" tIns="45719" rIns="91427" bIns="45719" rtlCol="0" anchor="ctr"/>
            <a:lstStyle/>
            <a:p>
              <a:pPr algn="ctr" defTabSz="914236">
                <a:defRPr/>
              </a:pPr>
              <a:endParaRPr lang="it-IT" sz="1867" dirty="0">
                <a:solidFill>
                  <a:srgbClr val="E69135"/>
                </a:solidFill>
                <a:latin typeface="Calibri"/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525993" y="3142342"/>
              <a:ext cx="2012491" cy="805219"/>
            </a:xfrm>
            <a:prstGeom prst="rect">
              <a:avLst/>
            </a:prstGeom>
            <a:noFill/>
            <a:ln w="28575">
              <a:solidFill>
                <a:srgbClr val="E691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7" tIns="45719" rIns="91427" bIns="45719" rtlCol="0" anchor="ctr"/>
            <a:lstStyle/>
            <a:p>
              <a:pPr algn="ctr" defTabSz="914236">
                <a:defRPr/>
              </a:pPr>
              <a:endParaRPr lang="it-IT" sz="1867" dirty="0">
                <a:solidFill>
                  <a:srgbClr val="E69135"/>
                </a:solidFill>
                <a:latin typeface="Calibri"/>
              </a:endParaRPr>
            </a:p>
          </p:txBody>
        </p: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CBF3DCB3-C468-436C-861B-E1497828A75B}"/>
                </a:ext>
              </a:extLst>
            </p:cNvPr>
            <p:cNvSpPr/>
            <p:nvPr/>
          </p:nvSpPr>
          <p:spPr>
            <a:xfrm>
              <a:off x="9698370" y="2179673"/>
              <a:ext cx="2015136" cy="805219"/>
            </a:xfrm>
            <a:prstGeom prst="rect">
              <a:avLst/>
            </a:prstGeom>
            <a:noFill/>
            <a:ln w="28575">
              <a:solidFill>
                <a:srgbClr val="E691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7" tIns="45719" rIns="91427" bIns="45719" rtlCol="0" anchor="ctr"/>
            <a:lstStyle/>
            <a:p>
              <a:pPr algn="ctr" defTabSz="914236">
                <a:defRPr/>
              </a:pPr>
              <a:endParaRPr lang="it-IT" sz="1867" dirty="0">
                <a:solidFill>
                  <a:srgbClr val="E69135"/>
                </a:solidFill>
                <a:latin typeface="Calibri"/>
              </a:endParaRPr>
            </a:p>
          </p:txBody>
        </p:sp>
      </p:grpSp>
      <p:sp>
        <p:nvSpPr>
          <p:cNvPr id="19" name="Titolo 1">
            <a:extLst>
              <a:ext uri="{FF2B5EF4-FFF2-40B4-BE49-F238E27FC236}">
                <a16:creationId xmlns:a16="http://schemas.microsoft.com/office/drawing/2014/main" id="{5976E003-98A6-024B-A1A5-5172395BBC42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Locke FL,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2022;386:640-654. </a:t>
            </a:r>
          </a:p>
        </p:txBody>
      </p:sp>
    </p:spTree>
    <p:extLst>
      <p:ext uri="{BB962C8B-B14F-4D97-AF65-F5344CB8AC3E}">
        <p14:creationId xmlns:p14="http://schemas.microsoft.com/office/powerpoint/2010/main" val="327423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5F9DFFA-760E-D04C-AED1-F7752345042F}"/>
              </a:ext>
            </a:extLst>
          </p:cNvPr>
          <p:cNvSpPr txBox="1">
            <a:spLocks/>
          </p:cNvSpPr>
          <p:nvPr/>
        </p:nvSpPr>
        <p:spPr bwMode="auto">
          <a:xfrm>
            <a:off x="1503802" y="1000902"/>
            <a:ext cx="9041920" cy="450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E69135"/>
            </a:solidFill>
          </a:ln>
        </p:spPr>
        <p:txBody>
          <a:bodyPr vert="horz" wrap="square" lIns="91427" tIns="45719" rIns="91427" bIns="45719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8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6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2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189" indent="-457189" algn="ctr" defTabSz="914236">
              <a:spcBef>
                <a:spcPts val="1333"/>
              </a:spcBef>
              <a:spcAft>
                <a:spcPts val="933"/>
              </a:spcAft>
              <a:buClr>
                <a:srgbClr val="EC6221"/>
              </a:buClr>
              <a:buNone/>
              <a:defRPr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94% of patients received </a:t>
            </a:r>
            <a:r>
              <a:rPr lang="en-US" sz="1600" b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axi-cel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, whereas 36% of patients received HDT-ASCT</a:t>
            </a:r>
          </a:p>
        </p:txBody>
      </p:sp>
      <p:graphicFrame>
        <p:nvGraphicFramePr>
          <p:cNvPr id="48" name="Group 3">
            <a:extLst>
              <a:ext uri="{FF2B5EF4-FFF2-40B4-BE49-F238E27FC236}">
                <a16:creationId xmlns:a16="http://schemas.microsoft.com/office/drawing/2014/main" id="{2CB3B9A5-9B2A-CD47-9DCE-491913629A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352669"/>
              </p:ext>
            </p:extLst>
          </p:nvPr>
        </p:nvGraphicFramePr>
        <p:xfrm>
          <a:off x="839787" y="3408826"/>
          <a:ext cx="6088334" cy="3364336"/>
        </p:xfrm>
        <a:graphic>
          <a:graphicData uri="http://schemas.openxmlformats.org/drawingml/2006/table">
            <a:tbl>
              <a:tblPr/>
              <a:tblGrid>
                <a:gridCol w="2874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3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Characteristic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Axi-cel</a:t>
                      </a:r>
                      <a:b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 = 180)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SoC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 = 179)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Overall</a:t>
                      </a:r>
                      <a:b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(N = 359)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2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Median age, yr (range)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≥65 yr,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58 (21-80)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51 (28)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60 (26-81)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58 (32)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59 (21-81)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109 (30)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4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Disease stage III-IV,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139 (77)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146 (82)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285 (79)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4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2L age-adjusted IPI 2-3,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82 (46)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79 (44)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161 (45)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Response to 1L therapy, n (%)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Primary refractory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Relapse within 12 mo 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133 (74)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47 (26)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131 (73)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48 (27)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264 (74)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95 (26)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805940"/>
                  </a:ext>
                </a:extLst>
              </a:tr>
              <a:tr h="8035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Prognostic marker per central lab, n (%)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HGBL (including double/triple hit)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Double expressor lymphoma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MYC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rearrangement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31 (17)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57 (32)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15 (8)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25 (14)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62 (35)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7 (4)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56 (16)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119 (33)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22 (6)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374484"/>
                  </a:ext>
                </a:extLst>
              </a:tr>
              <a:tr h="2984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Elevated LDH,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101 (56)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94 (53)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195 (54)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051419"/>
                  </a:ext>
                </a:extLst>
              </a:tr>
            </a:tbl>
          </a:graphicData>
        </a:graphic>
      </p:graphicFrame>
      <p:pic>
        <p:nvPicPr>
          <p:cNvPr id="69" name="Immagine 68">
            <a:extLst>
              <a:ext uri="{FF2B5EF4-FFF2-40B4-BE49-F238E27FC236}">
                <a16:creationId xmlns:a16="http://schemas.microsoft.com/office/drawing/2014/main" id="{2FC946B4-3737-C04F-A6BB-BAE8B93177E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8229" y="1709414"/>
            <a:ext cx="8502927" cy="1320749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17BB2BC3-113A-4AF0-B30F-3317D7D0C79A}"/>
              </a:ext>
            </a:extLst>
          </p:cNvPr>
          <p:cNvCxnSpPr/>
          <p:nvPr/>
        </p:nvCxnSpPr>
        <p:spPr>
          <a:xfrm flipH="1">
            <a:off x="9607849" y="2014112"/>
            <a:ext cx="43796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0A04426-7346-46AC-8D90-84366E52269B}"/>
              </a:ext>
            </a:extLst>
          </p:cNvPr>
          <p:cNvCxnSpPr/>
          <p:nvPr/>
        </p:nvCxnSpPr>
        <p:spPr>
          <a:xfrm flipH="1">
            <a:off x="10195807" y="2730799"/>
            <a:ext cx="437964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4">
            <a:extLst>
              <a:ext uri="{FF2B5EF4-FFF2-40B4-BE49-F238E27FC236}">
                <a16:creationId xmlns:a16="http://schemas.microsoft.com/office/drawing/2014/main" id="{7C8DDDBD-D333-834F-8C9A-3F54EC4E05D4}"/>
              </a:ext>
            </a:extLst>
          </p:cNvPr>
          <p:cNvSpPr/>
          <p:nvPr/>
        </p:nvSpPr>
        <p:spPr>
          <a:xfrm>
            <a:off x="7446137" y="4165266"/>
            <a:ext cx="4752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06">
              <a:defRPr/>
            </a:pPr>
            <a:r>
              <a:rPr lang="en-US" sz="1400" b="1" dirty="0">
                <a:solidFill>
                  <a:prstClr val="black"/>
                </a:solidFill>
              </a:rPr>
              <a:t>Odds Ratio, 5.31 (95% CI, 3.1–8.9); </a:t>
            </a:r>
            <a:r>
              <a:rPr lang="en-US" sz="1400" b="1" i="1" dirty="0">
                <a:solidFill>
                  <a:prstClr val="black"/>
                </a:solidFill>
              </a:rPr>
              <a:t>P</a:t>
            </a:r>
            <a:r>
              <a:rPr lang="en-US" sz="1400" b="1" dirty="0">
                <a:solidFill>
                  <a:prstClr val="black"/>
                </a:solidFill>
              </a:rPr>
              <a:t>&lt;0.0001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7496374" y="3408826"/>
            <a:ext cx="3137397" cy="66697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pPr defTabSz="609506">
              <a:defRPr/>
            </a:pPr>
            <a:r>
              <a:rPr lang="it-IT" sz="1867" b="1" dirty="0" err="1">
                <a:solidFill>
                  <a:schemeClr val="accent2">
                    <a:lumMod val="75000"/>
                  </a:schemeClr>
                </a:solidFill>
              </a:rPr>
              <a:t>Axi-cel</a:t>
            </a:r>
            <a:r>
              <a:rPr lang="it-IT" sz="1867" b="1" dirty="0">
                <a:solidFill>
                  <a:schemeClr val="accent2">
                    <a:lumMod val="75000"/>
                  </a:schemeClr>
                </a:solidFill>
              </a:rPr>
              <a:t>:   </a:t>
            </a:r>
            <a:r>
              <a:rPr lang="it-IT" sz="1867" b="1" dirty="0" err="1">
                <a:solidFill>
                  <a:schemeClr val="accent2">
                    <a:lumMod val="75000"/>
                  </a:schemeClr>
                </a:solidFill>
              </a:rPr>
              <a:t>ORR=</a:t>
            </a:r>
            <a:r>
              <a:rPr lang="it-IT" sz="1867" b="1" dirty="0">
                <a:solidFill>
                  <a:schemeClr val="accent2">
                    <a:lumMod val="75000"/>
                  </a:schemeClr>
                </a:solidFill>
              </a:rPr>
              <a:t> 83%;  CR=65%</a:t>
            </a:r>
          </a:p>
          <a:p>
            <a:pPr defTabSz="609506">
              <a:defRPr/>
            </a:pPr>
            <a:r>
              <a:rPr lang="it-IT" sz="1867" b="1" dirty="0">
                <a:solidFill>
                  <a:prstClr val="black"/>
                </a:solidFill>
              </a:rPr>
              <a:t>SOC:    ORR= 50%;  CR=32%</a:t>
            </a: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8EEE8E75-AE7D-86D6-413B-96E5518106F9}"/>
              </a:ext>
            </a:extLst>
          </p:cNvPr>
          <p:cNvSpPr/>
          <p:nvPr/>
        </p:nvSpPr>
        <p:spPr>
          <a:xfrm>
            <a:off x="7446137" y="4470694"/>
            <a:ext cx="45595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06">
              <a:defRPr/>
            </a:pPr>
            <a:r>
              <a:rPr lang="en-US" sz="1400" b="1" dirty="0">
                <a:solidFill>
                  <a:prstClr val="black"/>
                </a:solidFill>
              </a:rPr>
              <a:t>Median time from enrollment and </a:t>
            </a:r>
            <a:r>
              <a:rPr lang="en-US" sz="1400" b="1" dirty="0" err="1">
                <a:solidFill>
                  <a:prstClr val="black"/>
                </a:solidFill>
              </a:rPr>
              <a:t>Axi</a:t>
            </a:r>
            <a:r>
              <a:rPr lang="en-US" sz="1400" b="1" dirty="0">
                <a:solidFill>
                  <a:prstClr val="black"/>
                </a:solidFill>
              </a:rPr>
              <a:t>-cell infusion 29 days</a:t>
            </a:r>
          </a:p>
        </p:txBody>
      </p:sp>
      <p:sp>
        <p:nvSpPr>
          <p:cNvPr id="14" name="Titolo 15">
            <a:extLst>
              <a:ext uri="{FF2B5EF4-FFF2-40B4-BE49-F238E27FC236}">
                <a16:creationId xmlns:a16="http://schemas.microsoft.com/office/drawing/2014/main" id="{EAEED190-ED01-F244-9188-B71334E8F1E2}"/>
              </a:ext>
            </a:extLst>
          </p:cNvPr>
          <p:cNvSpPr txBox="1">
            <a:spLocks/>
          </p:cNvSpPr>
          <p:nvPr/>
        </p:nvSpPr>
        <p:spPr>
          <a:xfrm>
            <a:off x="1649399" y="-9557"/>
            <a:ext cx="10542601" cy="84327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2200" dirty="0">
                <a:latin typeface="+mn-lt"/>
              </a:rPr>
              <a:t>Primary Analysis of ZUMA-7</a:t>
            </a:r>
            <a:r>
              <a:rPr lang="en-US" sz="2200" b="0" dirty="0">
                <a:latin typeface="+mn-lt"/>
              </a:rPr>
              <a:t>: A Phase 3 Randomized Trial of </a:t>
            </a:r>
            <a:r>
              <a:rPr lang="en-US" sz="2200" b="0" dirty="0" err="1">
                <a:latin typeface="+mn-lt"/>
              </a:rPr>
              <a:t>Axicabtagene</a:t>
            </a:r>
            <a:r>
              <a:rPr lang="en-US" sz="2200" b="0" dirty="0">
                <a:latin typeface="+mn-lt"/>
              </a:rPr>
              <a:t> </a:t>
            </a:r>
            <a:r>
              <a:rPr lang="en-US" sz="2200" b="0" dirty="0" err="1">
                <a:latin typeface="+mn-lt"/>
              </a:rPr>
              <a:t>Ciloleucel</a:t>
            </a:r>
            <a:r>
              <a:rPr lang="en-US" sz="2200" b="0" dirty="0">
                <a:latin typeface="+mn-lt"/>
              </a:rPr>
              <a:t> </a:t>
            </a:r>
            <a:br>
              <a:rPr lang="en-US" sz="2200" b="0" dirty="0">
                <a:latin typeface="+mn-lt"/>
              </a:rPr>
            </a:br>
            <a:r>
              <a:rPr lang="en-US" sz="2200" b="0" dirty="0">
                <a:latin typeface="+mn-lt"/>
              </a:rPr>
              <a:t>Versus Standard-Of-Care (SOC)Therapy in Patients With Relapsed/Refractory DLBCL</a:t>
            </a: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77A44F41-43CC-7C4E-BB30-9BCB8C8F8116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Locke FL,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2022;386:640-654. </a:t>
            </a:r>
          </a:p>
        </p:txBody>
      </p:sp>
    </p:spTree>
    <p:extLst>
      <p:ext uri="{BB962C8B-B14F-4D97-AF65-F5344CB8AC3E}">
        <p14:creationId xmlns:p14="http://schemas.microsoft.com/office/powerpoint/2010/main" val="973956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o 10"/>
          <p:cNvGrpSpPr/>
          <p:nvPr/>
        </p:nvGrpSpPr>
        <p:grpSpPr>
          <a:xfrm>
            <a:off x="454753" y="1208429"/>
            <a:ext cx="4592747" cy="2483828"/>
            <a:chOff x="81591" y="621708"/>
            <a:chExt cx="4127957" cy="2232462"/>
          </a:xfrm>
        </p:grpSpPr>
        <p:pic>
          <p:nvPicPr>
            <p:cNvPr id="2" name="Immagine 1" descr="Schermata 2022-03-12 alle 13.07.41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01" r="29898"/>
            <a:stretch/>
          </p:blipFill>
          <p:spPr>
            <a:xfrm>
              <a:off x="81591" y="621708"/>
              <a:ext cx="4119075" cy="2232462"/>
            </a:xfrm>
            <a:prstGeom prst="rect">
              <a:avLst/>
            </a:prstGeom>
          </p:spPr>
        </p:pic>
        <p:sp>
          <p:nvSpPr>
            <p:cNvPr id="9" name="Rettangolo 8"/>
            <p:cNvSpPr/>
            <p:nvPr/>
          </p:nvSpPr>
          <p:spPr>
            <a:xfrm>
              <a:off x="4071391" y="1298475"/>
              <a:ext cx="138157" cy="2024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1930425" y="1234302"/>
            <a:ext cx="149912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b="1" dirty="0">
                <a:latin typeface="Calibri" panose="020F0502020204030204" pitchFamily="34" charset="0"/>
                <a:cs typeface="Calibri" panose="020F0502020204030204" pitchFamily="34" charset="0"/>
              </a:rPr>
              <a:t>Event-free survival</a:t>
            </a:r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80429EF7-C26A-EA41-9C64-9AA15C18F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8816750"/>
              </p:ext>
            </p:extLst>
          </p:nvPr>
        </p:nvGraphicFramePr>
        <p:xfrm>
          <a:off x="5410231" y="3031021"/>
          <a:ext cx="5377580" cy="85651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13886">
                  <a:extLst>
                    <a:ext uri="{9D8B030D-6E8A-4147-A177-3AD203B41FA5}">
                      <a16:colId xmlns:a16="http://schemas.microsoft.com/office/drawing/2014/main" val="1916807986"/>
                    </a:ext>
                  </a:extLst>
                </a:gridCol>
                <a:gridCol w="1893554">
                  <a:extLst>
                    <a:ext uri="{9D8B030D-6E8A-4147-A177-3AD203B41FA5}">
                      <a16:colId xmlns:a16="http://schemas.microsoft.com/office/drawing/2014/main" val="1191553867"/>
                    </a:ext>
                  </a:extLst>
                </a:gridCol>
                <a:gridCol w="2170140">
                  <a:extLst>
                    <a:ext uri="{9D8B030D-6E8A-4147-A177-3AD203B41FA5}">
                      <a16:colId xmlns:a16="http://schemas.microsoft.com/office/drawing/2014/main" val="913747929"/>
                    </a:ext>
                  </a:extLst>
                </a:gridCol>
              </a:tblGrid>
              <a:tr h="36510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Median EFS (95% CI), months</a:t>
                      </a:r>
                    </a:p>
                  </a:txBody>
                  <a:tcPr marL="82148" marR="82148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24-mo EFS (95% CI), %</a:t>
                      </a: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132236"/>
                  </a:ext>
                </a:extLst>
              </a:tr>
              <a:tr h="24537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Axi-</a:t>
                      </a:r>
                      <a:r>
                        <a:rPr lang="en-US" sz="1200" b="1" dirty="0" err="1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cel</a:t>
                      </a:r>
                      <a:r>
                        <a:rPr lang="en-US" sz="1200" b="1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 (N=180)</a:t>
                      </a: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8.3 (4.5–15.8)</a:t>
                      </a:r>
                    </a:p>
                  </a:txBody>
                  <a:tcPr marL="82148" marR="82148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40.5% (33.2–47.7)</a:t>
                      </a: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30121"/>
                  </a:ext>
                </a:extLst>
              </a:tr>
              <a:tr h="24537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SOC (N=179)</a:t>
                      </a: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2.0 (1.6–2.8)</a:t>
                      </a:r>
                    </a:p>
                  </a:txBody>
                  <a:tcPr marL="82148" marR="82148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16.3% (11.1–22.2)</a:t>
                      </a:r>
                    </a:p>
                  </a:txBody>
                  <a:tcPr marL="82148" marR="82148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933383"/>
                  </a:ext>
                </a:extLst>
              </a:tr>
            </a:tbl>
          </a:graphicData>
        </a:graphic>
      </p:graphicFrame>
      <p:pic>
        <p:nvPicPr>
          <p:cNvPr id="13" name="Picture 3">
            <a:extLst>
              <a:ext uri="{FF2B5EF4-FFF2-40B4-BE49-F238E27FC236}">
                <a16:creationId xmlns:a16="http://schemas.microsoft.com/office/drawing/2014/main" id="{068C05D2-ACBA-984B-97A8-A318B2A183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5228" y="4400679"/>
            <a:ext cx="6050991" cy="231538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930425" y="1487092"/>
            <a:ext cx="25458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4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67" dirty="0">
                <a:latin typeface="Calibri" panose="020F0502020204030204" pitchFamily="34" charset="0"/>
                <a:cs typeface="Calibri" panose="020F0502020204030204" pitchFamily="34" charset="0"/>
              </a:rPr>
              <a:t>HR 0.398 (95% CI, 0.308–0.514); </a:t>
            </a:r>
            <a:r>
              <a:rPr lang="en-US" sz="1067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067" dirty="0">
                <a:latin typeface="Calibri" panose="020F0502020204030204" pitchFamily="34" charset="0"/>
                <a:cs typeface="Calibri" panose="020F0502020204030204" pitchFamily="34" charset="0"/>
              </a:rPr>
              <a:t>&lt;0.0001 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410231" y="2557430"/>
            <a:ext cx="2334550" cy="297454"/>
          </a:xfrm>
          <a:prstGeom prst="rect">
            <a:avLst/>
          </a:prstGeom>
          <a:noFill/>
          <a:ln>
            <a:solidFill>
              <a:srgbClr val="E69135"/>
            </a:solidFill>
          </a:ln>
        </p:spPr>
        <p:txBody>
          <a:bodyPr wrap="none" rtlCol="0">
            <a:spAutoFit/>
          </a:bodyPr>
          <a:lstStyle/>
          <a:p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Median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Follow up 24.9 </a:t>
            </a: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months</a:t>
            </a:r>
            <a:endParaRPr lang="it-IT" sz="13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8550914" y="3988334"/>
            <a:ext cx="171066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33" b="1" dirty="0" err="1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r>
              <a:rPr lang="it-IT" sz="1333" b="1" dirty="0">
                <a:latin typeface="Calibri" panose="020F0502020204030204" pitchFamily="34" charset="0"/>
                <a:cs typeface="Calibri" panose="020F0502020204030204" pitchFamily="34" charset="0"/>
              </a:rPr>
              <a:t> End points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7086243" y="4400679"/>
            <a:ext cx="4681282" cy="205646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228594" indent="-228594">
              <a:buFont typeface="Arial"/>
              <a:buChar char="•"/>
            </a:pPr>
            <a:endParaRPr lang="it-IT" sz="13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ORR:  </a:t>
            </a:r>
            <a:r>
              <a:rPr lang="it-IT" sz="1333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83%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vs. 50%,  </a:t>
            </a: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&lt; 0.001</a:t>
            </a: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CR:  </a:t>
            </a:r>
            <a:r>
              <a:rPr lang="it-IT" sz="1333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65%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vs. 32%,  </a:t>
            </a: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&lt; 0.001 </a:t>
            </a:r>
          </a:p>
          <a:p>
            <a:endParaRPr lang="it-IT" sz="13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333" b="1" dirty="0">
                <a:latin typeface="Calibri" panose="020F0502020204030204" pitchFamily="34" charset="0"/>
                <a:cs typeface="Calibri" panose="020F0502020204030204" pitchFamily="34" charset="0"/>
              </a:rPr>
              <a:t>Odds Ratio, 5.31 (95% CI, 3.1–8.9); </a:t>
            </a:r>
            <a:r>
              <a:rPr lang="en-US" sz="1333" b="1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333" b="1" dirty="0">
                <a:latin typeface="Calibri" panose="020F0502020204030204" pitchFamily="34" charset="0"/>
                <a:cs typeface="Calibri" panose="020F0502020204030204" pitchFamily="34" charset="0"/>
              </a:rPr>
              <a:t>&lt;0.0001 </a:t>
            </a:r>
          </a:p>
          <a:p>
            <a:endParaRPr lang="it-IT" sz="13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594" indent="-228594">
              <a:buFont typeface="Arial"/>
              <a:buChar char="•"/>
            </a:pP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Median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OS mediana: </a:t>
            </a:r>
            <a:r>
              <a:rPr lang="it-IT" sz="1333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it-IT" sz="1333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33" dirty="0" err="1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reached</a:t>
            </a:r>
            <a:r>
              <a:rPr lang="it-IT" sz="1333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vs. 35.1 </a:t>
            </a: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months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*, </a:t>
            </a:r>
            <a:r>
              <a:rPr lang="it-IT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1333" dirty="0">
                <a:latin typeface="Calibri" panose="020F0502020204030204" pitchFamily="34" charset="0"/>
                <a:cs typeface="Calibri" panose="020F0502020204030204" pitchFamily="34" charset="0"/>
              </a:rPr>
              <a:t> = 0.054</a:t>
            </a:r>
          </a:p>
          <a:p>
            <a:pPr marL="228594" indent="-228594">
              <a:buFont typeface="Arial"/>
              <a:buChar char="•"/>
            </a:pPr>
            <a:endParaRPr lang="it-IT" sz="13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*56% of the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patients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who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failed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standard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arm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treated</a:t>
            </a:r>
            <a:r>
              <a:rPr lang="it-IT" sz="1100" dirty="0">
                <a:latin typeface="Calibri" panose="020F0502020204030204" pitchFamily="34" charset="0"/>
                <a:cs typeface="Calibri" panose="020F0502020204030204" pitchFamily="34" charset="0"/>
              </a:rPr>
              <a:t> with CAR-T</a:t>
            </a:r>
            <a:endParaRPr lang="it-IT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697622" y="3988334"/>
            <a:ext cx="1463862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33" b="1" dirty="0" err="1">
                <a:latin typeface="Calibri" panose="020F0502020204030204" pitchFamily="34" charset="0"/>
                <a:cs typeface="Calibri" panose="020F0502020204030204" pitchFamily="34" charset="0"/>
              </a:rPr>
              <a:t>Subgroup</a:t>
            </a:r>
            <a:r>
              <a:rPr lang="it-IT" sz="1333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333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it-IT" sz="1333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E9E13ED-7BE7-0048-9A89-ABF560936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0AA72D78-EE07-D141-974A-1EF358055B7B}"/>
              </a:ext>
            </a:extLst>
          </p:cNvPr>
          <p:cNvSpPr/>
          <p:nvPr/>
        </p:nvSpPr>
        <p:spPr>
          <a:xfrm>
            <a:off x="454753" y="1049341"/>
            <a:ext cx="4781276" cy="2779905"/>
          </a:xfrm>
          <a:prstGeom prst="rect">
            <a:avLst/>
          </a:prstGeom>
          <a:noFill/>
          <a:ln w="28575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36">
              <a:defRPr/>
            </a:pPr>
            <a:endParaRPr lang="it-IT" sz="1867" dirty="0">
              <a:solidFill>
                <a:srgbClr val="E69135"/>
              </a:solidFill>
              <a:latin typeface="Calibri"/>
            </a:endParaRP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CDEB21CD-0B86-C745-B2C0-8F8CB16B75C0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Locke FL,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Engl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2022;386:640-654. </a:t>
            </a:r>
          </a:p>
        </p:txBody>
      </p:sp>
    </p:spTree>
    <p:extLst>
      <p:ext uri="{BB962C8B-B14F-4D97-AF65-F5344CB8AC3E}">
        <p14:creationId xmlns:p14="http://schemas.microsoft.com/office/powerpoint/2010/main" val="110849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6282CB-28A5-E743-B805-4E6C57DC9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altLang="en-US" sz="2200" dirty="0"/>
              <a:t>Phase III BELINDA Trial: </a:t>
            </a:r>
            <a:r>
              <a:rPr lang="en-US" altLang="en-US" sz="2200" b="0" dirty="0" err="1"/>
              <a:t>Tisagenlecleucel</a:t>
            </a:r>
            <a:r>
              <a:rPr lang="en-US" altLang="en-US" sz="2200" b="0" dirty="0"/>
              <a:t> vs Standard of Care (SOC) as </a:t>
            </a:r>
            <a:br>
              <a:rPr lang="en-US" altLang="en-US" sz="2200" b="0" dirty="0"/>
            </a:br>
            <a:r>
              <a:rPr lang="en-US" altLang="en-US" sz="2200" b="0" dirty="0"/>
              <a:t>Second-line Treatment for R/R Aggressive B-Cell Non-Hodgkin </a:t>
            </a:r>
            <a:r>
              <a:rPr lang="en-US" altLang="en-US" sz="2200" b="0" dirty="0" err="1"/>
              <a:t>Lymphom</a:t>
            </a:r>
            <a:endParaRPr lang="it-IT" sz="2200" b="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C896846-8388-994C-9061-21768F20C1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81" y="1935796"/>
            <a:ext cx="11507519" cy="352756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B0FA359A-115E-FD48-84CD-070651354A1C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Bishop MR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 386:629-639.</a:t>
            </a:r>
          </a:p>
        </p:txBody>
      </p:sp>
    </p:spTree>
    <p:extLst>
      <p:ext uri="{BB962C8B-B14F-4D97-AF65-F5344CB8AC3E}">
        <p14:creationId xmlns:p14="http://schemas.microsoft.com/office/powerpoint/2010/main" val="412564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E55E56-7786-5D40-B373-8766BBDAD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2200" dirty="0"/>
              <a:t>Phase III BELINDA Trial: </a:t>
            </a:r>
            <a:r>
              <a:rPr lang="en-US" altLang="en-US" sz="2200" b="0" dirty="0" err="1"/>
              <a:t>Tisagenlecleucel</a:t>
            </a:r>
            <a:r>
              <a:rPr lang="en-US" altLang="en-US" sz="2200" b="0" dirty="0"/>
              <a:t> vs Standard of Care (SOC) as </a:t>
            </a:r>
            <a:br>
              <a:rPr lang="en-US" altLang="en-US" sz="2200" b="0" dirty="0"/>
            </a:br>
            <a:r>
              <a:rPr lang="en-US" altLang="en-US" sz="2200" b="0" dirty="0"/>
              <a:t>Second-line Treatment for R/R Aggressive B-Cell Non-Hodgkin </a:t>
            </a:r>
            <a:r>
              <a:rPr lang="en-US" altLang="en-US" sz="2200" b="0" dirty="0" err="1"/>
              <a:t>Lymphom</a:t>
            </a:r>
            <a:endParaRPr lang="it-IT" sz="2200" dirty="0"/>
          </a:p>
        </p:txBody>
      </p:sp>
      <p:graphicFrame>
        <p:nvGraphicFramePr>
          <p:cNvPr id="9" name="Group 3">
            <a:extLst>
              <a:ext uri="{FF2B5EF4-FFF2-40B4-BE49-F238E27FC236}">
                <a16:creationId xmlns:a16="http://schemas.microsoft.com/office/drawing/2014/main" id="{0229BB95-FD5A-E641-B8E3-7ED9B48ABA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632041"/>
              </p:ext>
            </p:extLst>
          </p:nvPr>
        </p:nvGraphicFramePr>
        <p:xfrm>
          <a:off x="742896" y="1339619"/>
          <a:ext cx="5306426" cy="4983592"/>
        </p:xfrm>
        <a:graphic>
          <a:graphicData uri="http://schemas.openxmlformats.org/drawingml/2006/table">
            <a:tbl>
              <a:tblPr/>
              <a:tblGrid>
                <a:gridCol w="239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6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Characteristic,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Tisagenlecleucel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 = 162)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SoC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 = 160)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Age ≥65 yr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54 (33.3)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46 (28.8)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103 (63.6)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 (61.3)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US region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48 (29.6)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 (29.4)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344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Race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Asian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Black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Other/unknown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128 (79.0)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 (12.3)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 (4.9)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 (3.7)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128 (80.0)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 (13.8)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 (1.9)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 (4.4)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985608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DA1BB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Hispanic/Latinx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 (7.4)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 (8.1)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319807"/>
                  </a:ext>
                </a:extLst>
              </a:tr>
              <a:tr h="19202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Disease subtypes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DLBCL-NOS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HGBL with </a:t>
                      </a:r>
                      <a:r>
                        <a:rPr kumimoji="0" lang="en-US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MYC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kumimoji="0" lang="en-US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BCL2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and/or </a:t>
                      </a:r>
                      <a:r>
                        <a:rPr kumimoji="0" lang="en-US" sz="15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BCL6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HGBL-NOS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PMBCL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FL grade 3B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101 (62.3)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 (19.8)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 (4.3)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 (7.4)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 (3.1)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 (3.1)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112 (70.0)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 (11.9)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 (5.0)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 (8.1)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 (0.6)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 (4.4)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24206"/>
                  </a:ext>
                </a:extLst>
              </a:tr>
            </a:tbl>
          </a:graphicData>
        </a:graphic>
      </p:graphicFrame>
      <p:graphicFrame>
        <p:nvGraphicFramePr>
          <p:cNvPr id="10" name="Group 3">
            <a:extLst>
              <a:ext uri="{FF2B5EF4-FFF2-40B4-BE49-F238E27FC236}">
                <a16:creationId xmlns:a16="http://schemas.microsoft.com/office/drawing/2014/main" id="{D20BBD9E-3446-E742-9731-93DB9D0A68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0517319"/>
              </p:ext>
            </p:extLst>
          </p:nvPr>
        </p:nvGraphicFramePr>
        <p:xfrm>
          <a:off x="6214824" y="1354132"/>
          <a:ext cx="5306425" cy="2971880"/>
        </p:xfrm>
        <a:graphic>
          <a:graphicData uri="http://schemas.openxmlformats.org/drawingml/2006/table">
            <a:tbl>
              <a:tblPr/>
              <a:tblGrid>
                <a:gridCol w="239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8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2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Characteristic,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Tisagenlecleucel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 = 162)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SoC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 = 160)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63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58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Remission duration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Refractory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Relapsed &lt;6 mo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Relapsed 6-12 mo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 (66.0)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 (18.5)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 (15.4)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 (66.9)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 (20.0)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 (13.1)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ECOG PS 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70 (43.2)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65 (40.6)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IPI ≥2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106 (65.4)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92 (57.5)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72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Stage at time of study entry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I/IE and II/IIE/II bulky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III and IV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55 (34.0)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 (66.0)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62 (38.8)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 (61.3)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985608"/>
                  </a:ext>
                </a:extLst>
              </a:tr>
            </a:tbl>
          </a:graphicData>
        </a:graphic>
      </p:graphicFrame>
      <p:sp>
        <p:nvSpPr>
          <p:cNvPr id="11" name="TextBox 13">
            <a:extLst>
              <a:ext uri="{FF2B5EF4-FFF2-40B4-BE49-F238E27FC236}">
                <a16:creationId xmlns:a16="http://schemas.microsoft.com/office/drawing/2014/main" id="{C951B694-B381-144A-BD6C-39BB0D1841D0}"/>
              </a:ext>
            </a:extLst>
          </p:cNvPr>
          <p:cNvSpPr txBox="1"/>
          <p:nvPr/>
        </p:nvSpPr>
        <p:spPr bwMode="auto">
          <a:xfrm>
            <a:off x="6214824" y="4966002"/>
            <a:ext cx="5662613" cy="103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7" tIns="45719" rIns="91427" bIns="45719" rtlCol="0">
            <a:spAutoFit/>
          </a:bodyPr>
          <a:lstStyle/>
          <a:p>
            <a:pPr marL="284114" indent="-171421" defTabSz="914236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rgbClr val="455560">
                    <a:lumMod val="10000"/>
                  </a:srgbClr>
                </a:solidFill>
                <a:cs typeface="Arial" panose="020B0604020202020204" pitchFamily="34" charset="0"/>
              </a:rPr>
              <a:t>Median time from initial diagnosis to randomization: </a:t>
            </a:r>
          </a:p>
          <a:p>
            <a:pPr marL="855508" lvl="1" indent="-285702" defTabSz="914236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Calibri" panose="020F0502020204030204" pitchFamily="34" charset="0"/>
              <a:buChar char="‒"/>
            </a:pPr>
            <a:r>
              <a:rPr lang="en-US" sz="1467" dirty="0">
                <a:solidFill>
                  <a:srgbClr val="455560">
                    <a:lumMod val="10000"/>
                  </a:srgbClr>
                </a:solidFill>
                <a:cs typeface="Arial" panose="020B0604020202020204" pitchFamily="34" charset="0"/>
              </a:rPr>
              <a:t>8.4 mo (tisagenlecleucel) vs 8.2 mo (SoC)</a:t>
            </a:r>
          </a:p>
          <a:p>
            <a:pPr marL="284114" indent="-171421" defTabSz="914236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1600" dirty="0">
                <a:solidFill>
                  <a:srgbClr val="455560">
                    <a:lumMod val="10000"/>
                  </a:srgbClr>
                </a:solidFill>
                <a:cs typeface="Arial" panose="020B0604020202020204" pitchFamily="34" charset="0"/>
              </a:rPr>
              <a:t>Median time from most recent relapse/PD to randomization:</a:t>
            </a:r>
          </a:p>
          <a:p>
            <a:pPr marL="855508" lvl="1" indent="-285702" defTabSz="914236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Calibri" panose="020F0502020204030204" pitchFamily="34" charset="0"/>
              <a:buChar char="‒"/>
            </a:pPr>
            <a:r>
              <a:rPr lang="en-US" sz="1467" dirty="0">
                <a:solidFill>
                  <a:srgbClr val="455560">
                    <a:lumMod val="10000"/>
                  </a:srgbClr>
                </a:solidFill>
                <a:cs typeface="Arial" panose="020B0604020202020204" pitchFamily="34" charset="0"/>
              </a:rPr>
              <a:t>1.4 mo (tisagenlecleucel) vs 1.1 mo (SoC)</a:t>
            </a:r>
          </a:p>
        </p:txBody>
      </p:sp>
      <p:sp>
        <p:nvSpPr>
          <p:cNvPr id="7" name="Rettangolo 6"/>
          <p:cNvSpPr/>
          <p:nvPr/>
        </p:nvSpPr>
        <p:spPr>
          <a:xfrm>
            <a:off x="872191" y="4887686"/>
            <a:ext cx="5047835" cy="482600"/>
          </a:xfrm>
          <a:prstGeom prst="rect">
            <a:avLst/>
          </a:prstGeom>
          <a:noFill/>
          <a:ln w="19050">
            <a:solidFill>
              <a:srgbClr val="E69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7" rIns="121917" bIns="60957" rtlCol="0" anchor="ctr"/>
          <a:lstStyle/>
          <a:p>
            <a:pPr algn="ctr"/>
            <a:endParaRPr lang="it-IT" sz="240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B9B17DAD-5428-2D46-B3C8-8EAA1CC376A1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Bishop MR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 386:629-639.</a:t>
            </a:r>
          </a:p>
        </p:txBody>
      </p:sp>
    </p:spTree>
    <p:extLst>
      <p:ext uri="{BB962C8B-B14F-4D97-AF65-F5344CB8AC3E}">
        <p14:creationId xmlns:p14="http://schemas.microsoft.com/office/powerpoint/2010/main" val="125646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266619" y="1808163"/>
            <a:ext cx="5829381" cy="3766761"/>
            <a:chOff x="186498" y="825978"/>
            <a:chExt cx="3792029" cy="2319183"/>
          </a:xfrm>
        </p:grpSpPr>
        <p:pic>
          <p:nvPicPr>
            <p:cNvPr id="3" name="Immagine 2" descr="Schermata 2022-03-12 alle 16.04.39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498" y="825978"/>
              <a:ext cx="3792029" cy="2319183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3454671" y="1421040"/>
              <a:ext cx="523856" cy="275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2601827" y="2547386"/>
            <a:ext cx="1564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cs typeface="Arial"/>
              </a:rPr>
              <a:t>Event-free survival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993647" y="1883033"/>
            <a:ext cx="2248501" cy="297454"/>
          </a:xfrm>
          <a:prstGeom prst="rect">
            <a:avLst/>
          </a:prstGeom>
          <a:noFill/>
          <a:ln>
            <a:solidFill>
              <a:srgbClr val="F79646"/>
            </a:solidFill>
          </a:ln>
        </p:spPr>
        <p:txBody>
          <a:bodyPr wrap="none" rtlCol="0">
            <a:spAutoFit/>
          </a:bodyPr>
          <a:lstStyle/>
          <a:p>
            <a:r>
              <a:rPr lang="it-IT" sz="1333" b="1" dirty="0" err="1"/>
              <a:t>Median</a:t>
            </a:r>
            <a:r>
              <a:rPr lang="it-IT" sz="1333" b="1" dirty="0"/>
              <a:t> Follow up 10 </a:t>
            </a:r>
            <a:r>
              <a:rPr lang="it-IT" sz="1333" b="1" dirty="0" err="1"/>
              <a:t>months</a:t>
            </a:r>
            <a:endParaRPr lang="it-IT" sz="1333" b="1" dirty="0"/>
          </a:p>
        </p:txBody>
      </p:sp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80429EF7-C26A-EA41-9C64-9AA15C18F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949440"/>
              </p:ext>
            </p:extLst>
          </p:nvPr>
        </p:nvGraphicFramePr>
        <p:xfrm>
          <a:off x="7456804" y="2180487"/>
          <a:ext cx="3795217" cy="95266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616436">
                  <a:extLst>
                    <a:ext uri="{9D8B030D-6E8A-4147-A177-3AD203B41FA5}">
                      <a16:colId xmlns:a16="http://schemas.microsoft.com/office/drawing/2014/main" val="1916807986"/>
                    </a:ext>
                  </a:extLst>
                </a:gridCol>
                <a:gridCol w="2178781">
                  <a:extLst>
                    <a:ext uri="{9D8B030D-6E8A-4147-A177-3AD203B41FA5}">
                      <a16:colId xmlns:a16="http://schemas.microsoft.com/office/drawing/2014/main" val="1191553867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Median EFS (95% CI), months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132236"/>
                  </a:ext>
                </a:extLst>
              </a:tr>
              <a:tr h="27313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Tisa-cel (N=160)</a:t>
                      </a: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200" dirty="0">
                          <a:solidFill>
                            <a:srgbClr val="F79646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3.0 (3.0–3.5)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430121"/>
                  </a:ext>
                </a:extLst>
              </a:tr>
              <a:tr h="273131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SOC (N=162)</a:t>
                      </a:r>
                    </a:p>
                  </a:txBody>
                  <a:tcPr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</a:rPr>
                        <a:t>3.0 (2.9–4.2)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933383"/>
                  </a:ext>
                </a:extLst>
              </a:tr>
            </a:tbl>
          </a:graphicData>
        </a:graphic>
      </p:graphicFrame>
      <p:sp>
        <p:nvSpPr>
          <p:cNvPr id="18" name="Rettangolo 17"/>
          <p:cNvSpPr/>
          <p:nvPr/>
        </p:nvSpPr>
        <p:spPr>
          <a:xfrm>
            <a:off x="2601827" y="2875658"/>
            <a:ext cx="22781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4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cs typeface="Arial"/>
              </a:rPr>
              <a:t>HR 1.07 (95% CI, 0.82–1.40); </a:t>
            </a:r>
            <a:r>
              <a:rPr lang="en-US" sz="1100" i="1" dirty="0">
                <a:cs typeface="Arial"/>
              </a:rPr>
              <a:t>P</a:t>
            </a:r>
            <a:r>
              <a:rPr lang="en-US" sz="1100" dirty="0">
                <a:cs typeface="Arial"/>
              </a:rPr>
              <a:t>=0.61 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7456804" y="3652430"/>
            <a:ext cx="1711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cs typeface="Arial"/>
              </a:rPr>
              <a:t>End </a:t>
            </a:r>
            <a:r>
              <a:rPr lang="it-IT" sz="1400" b="1" dirty="0" err="1">
                <a:cs typeface="Arial"/>
              </a:rPr>
              <a:t>point</a:t>
            </a:r>
            <a:r>
              <a:rPr lang="it-IT" sz="1400" b="1" dirty="0">
                <a:cs typeface="Arial"/>
              </a:rPr>
              <a:t> secondari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486811" y="3960207"/>
            <a:ext cx="4124728" cy="111793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28594" indent="-228594">
              <a:buFont typeface="Arial"/>
              <a:buChar char="•"/>
            </a:pPr>
            <a:endParaRPr lang="it-IT" sz="1333" dirty="0">
              <a:cs typeface="Arial"/>
            </a:endParaRP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ORR (week12):  </a:t>
            </a:r>
            <a:r>
              <a:rPr lang="it-IT" sz="1333" dirty="0">
                <a:solidFill>
                  <a:srgbClr val="FF6600"/>
                </a:solidFill>
                <a:cs typeface="Arial"/>
              </a:rPr>
              <a:t>46.3%</a:t>
            </a:r>
            <a:r>
              <a:rPr lang="it-IT" sz="1333" dirty="0">
                <a:cs typeface="Arial"/>
              </a:rPr>
              <a:t> vs. 42.5%</a:t>
            </a: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CR (week12):  </a:t>
            </a:r>
            <a:r>
              <a:rPr lang="it-IT" sz="1333" dirty="0">
                <a:solidFill>
                  <a:srgbClr val="FF6600"/>
                </a:solidFill>
                <a:cs typeface="Arial"/>
              </a:rPr>
              <a:t>28.4%</a:t>
            </a:r>
            <a:r>
              <a:rPr lang="it-IT" sz="1333" dirty="0">
                <a:cs typeface="Arial"/>
              </a:rPr>
              <a:t> vs. 27.5%, </a:t>
            </a:r>
          </a:p>
          <a:p>
            <a:pPr marL="228594" indent="-228594">
              <a:buFont typeface="Arial"/>
              <a:buChar char="•"/>
            </a:pPr>
            <a:r>
              <a:rPr lang="it-IT" sz="1333" dirty="0">
                <a:cs typeface="Arial"/>
              </a:rPr>
              <a:t>OS :non valutabile per brevità di </a:t>
            </a:r>
            <a:r>
              <a:rPr lang="it-IT" sz="1333" dirty="0" err="1">
                <a:cs typeface="Arial"/>
              </a:rPr>
              <a:t>follow</a:t>
            </a:r>
            <a:r>
              <a:rPr lang="it-IT" sz="1333" dirty="0">
                <a:cs typeface="Arial"/>
              </a:rPr>
              <a:t> up</a:t>
            </a:r>
            <a:br>
              <a:rPr lang="it-IT" sz="1333" dirty="0">
                <a:cs typeface="Arial"/>
              </a:rPr>
            </a:br>
            <a:endParaRPr lang="it-IT" sz="1333" dirty="0">
              <a:cs typeface="Arial"/>
            </a:endParaRPr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BA34D52F-C6EC-DF2C-AADC-336ED26C372C}"/>
              </a:ext>
            </a:extLst>
          </p:cNvPr>
          <p:cNvSpPr/>
          <p:nvPr/>
        </p:nvSpPr>
        <p:spPr>
          <a:xfrm>
            <a:off x="3052805" y="5875886"/>
            <a:ext cx="66681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09506">
              <a:defRPr/>
            </a:pPr>
            <a:r>
              <a:rPr lang="en-US" sz="1600" b="1" dirty="0">
                <a:solidFill>
                  <a:prstClr val="black"/>
                </a:solidFill>
              </a:rPr>
              <a:t>Median time from </a:t>
            </a:r>
            <a:r>
              <a:rPr lang="en-US" sz="1600" b="1" dirty="0" err="1">
                <a:solidFill>
                  <a:prstClr val="black"/>
                </a:solidFill>
              </a:rPr>
              <a:t>lymphocytopheresi</a:t>
            </a:r>
            <a:r>
              <a:rPr lang="en-US" sz="1600" b="1" dirty="0">
                <a:solidFill>
                  <a:prstClr val="black"/>
                </a:solidFill>
              </a:rPr>
              <a:t> and CART infusion 52 days (31-135)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A8E9852-E74E-404A-8252-DAE8F7789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8067846B-498F-5F4A-B83F-805C45CEF16C}"/>
              </a:ext>
            </a:extLst>
          </p:cNvPr>
          <p:cNvSpPr txBox="1">
            <a:spLocks/>
          </p:cNvSpPr>
          <p:nvPr/>
        </p:nvSpPr>
        <p:spPr>
          <a:xfrm>
            <a:off x="0" y="6447853"/>
            <a:ext cx="12192001" cy="410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fontScale="97500"/>
          </a:bodyPr>
          <a:lstStyle>
            <a:lvl1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0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4572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9144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13716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1828800" algn="ctr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/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Bishop MR et al. New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Eng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J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</a:t>
            </a:r>
            <a:r>
              <a:rPr lang="it-IT" sz="1200" dirty="0" err="1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Med</a:t>
            </a:r>
            <a:r>
              <a:rPr lang="it-IT" sz="1200" dirty="0">
                <a:solidFill>
                  <a:schemeClr val="bg1">
                    <a:lumMod val="50000"/>
                  </a:schemeClr>
                </a:solidFill>
                <a:effectLst/>
                <a:sym typeface="Times" charset="0"/>
              </a:rPr>
              <a:t> 2022; 386:629-639.</a:t>
            </a:r>
          </a:p>
        </p:txBody>
      </p:sp>
    </p:spTree>
    <p:extLst>
      <p:ext uri="{BB962C8B-B14F-4D97-AF65-F5344CB8AC3E}">
        <p14:creationId xmlns:p14="http://schemas.microsoft.com/office/powerpoint/2010/main" val="4438879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13332</TotalTime>
  <Words>1646</Words>
  <Application>Microsoft Macintosh PowerPoint</Application>
  <PresentationFormat>Widescreen</PresentationFormat>
  <Paragraphs>373</Paragraphs>
  <Slides>14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Webdings</vt:lpstr>
      <vt:lpstr>Wingdings</vt:lpstr>
      <vt:lpstr>Tema di Office</vt:lpstr>
      <vt:lpstr>Presentazione standard di PowerPoint</vt:lpstr>
      <vt:lpstr>Relapsed/refractory DLBCL: the size of the issue </vt:lpstr>
      <vt:lpstr>Relapsed/refractory disease: transplant elegible</vt:lpstr>
      <vt:lpstr>Primary Analysis of ZUMA-7: A Phase 3 Randomized Trial of Axicabtagene Ciloleucel  Versus Standard-Of-Care (SOC)Therapy in Patients With Relapsed/Refractory DLBCL</vt:lpstr>
      <vt:lpstr>Presentazione standard di PowerPoint</vt:lpstr>
      <vt:lpstr>Results</vt:lpstr>
      <vt:lpstr>Phase III BELINDA Trial: Tisagenlecleucel vs Standard of Care (SOC) as  Second-line Treatment for R/R Aggressive B-Cell Non-Hodgkin Lymphom</vt:lpstr>
      <vt:lpstr>Phase III BELINDA Trial: Tisagenlecleucel vs Standard of Care (SOC) as  Second-line Treatment for R/R Aggressive B-Cell Non-Hodgkin Lymphom</vt:lpstr>
      <vt:lpstr>Results</vt:lpstr>
      <vt:lpstr>Clinical  and biological characteristics of  ZUMA 7 and BELINDA trial</vt:lpstr>
      <vt:lpstr>TRANSFORM: study design</vt:lpstr>
      <vt:lpstr>Results</vt:lpstr>
      <vt:lpstr>TRANSFORM: TEAEs of Special Interest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dayana stano</dc:creator>
  <cp:lastModifiedBy>Alberto Rossi</cp:lastModifiedBy>
  <cp:revision>1324</cp:revision>
  <dcterms:created xsi:type="dcterms:W3CDTF">2019-11-10T18:14:50Z</dcterms:created>
  <dcterms:modified xsi:type="dcterms:W3CDTF">2022-08-29T15:07:25Z</dcterms:modified>
</cp:coreProperties>
</file>